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554" y="-3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A21170-74C1-4418-8E32-65D0EB244EF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02E7027D-312C-49CA-B5B0-80A928CDAEF4}" type="datetimeFigureOut">
              <a:rPr lang="zh-CN" altLang="en-US" smtClean="0"/>
              <a:t>2017/9/29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90A21170-74C1-4418-8E32-65D0EB244EF0}" type="slidenum">
              <a:rPr lang="zh-CN" altLang="en-US" smtClean="0"/>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2E7027D-312C-49CA-B5B0-80A928CDAEF4}" type="datetimeFigureOut">
              <a:rPr lang="zh-CN" altLang="en-US" smtClean="0"/>
              <a:t>2017/9/29</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0A21170-74C1-4418-8E32-65D0EB244EF0}" type="slidenum">
              <a:rPr lang="zh-CN" altLang="en-US" smtClean="0"/>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file:///D:\&#25968;&#30005;\&#20581;&#20237;&#31034;&#27874;&#22120;.JPG" TargetMode="External"/><Relationship Id="rId2" Type="http://schemas.openxmlformats.org/officeDocument/2006/relationships/hyperlink" Target="file:///D:\&#25968;&#30005;\&#25968;&#30005;&#23454;&#39564;&#31665;.JPG" TargetMode="External"/><Relationship Id="rId1" Type="http://schemas.openxmlformats.org/officeDocument/2006/relationships/slideLayout" Target="../slideLayouts/slideLayout2.xml"/><Relationship Id="rId4" Type="http://schemas.openxmlformats.org/officeDocument/2006/relationships/hyperlink" Target="file:///D:\&#25968;&#30005;\&#25351;&#38024;&#19975;&#29992;&#34920;.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zh-CN" altLang="en-US" dirty="0" smtClean="0"/>
              <a:t>数字电路与逻辑设计实验</a:t>
            </a:r>
          </a:p>
        </p:txBody>
      </p:sp>
      <p:sp>
        <p:nvSpPr>
          <p:cNvPr id="3" name="副标题 2"/>
          <p:cNvSpPr>
            <a:spLocks noGrp="1"/>
          </p:cNvSpPr>
          <p:nvPr>
            <p:ph type="subTitle" idx="1"/>
          </p:nvPr>
        </p:nvSpPr>
        <p:spPr>
          <a:xfrm>
            <a:off x="571472" y="4357694"/>
            <a:ext cx="7854696" cy="1752600"/>
          </a:xfrm>
        </p:spPr>
        <p:txBody>
          <a:bodyPr/>
          <a:lstStyle/>
          <a:p>
            <a:r>
              <a:rPr lang="zh-CN" altLang="en-US" dirty="0" smtClean="0"/>
              <a:t>保延翔，常莉莉</a:t>
            </a:r>
            <a:endParaRPr lang="en-US" altLang="zh-CN" dirty="0" smtClean="0"/>
          </a:p>
          <a:p>
            <a:r>
              <a:rPr lang="zh-CN" altLang="en-US" dirty="0" smtClean="0"/>
              <a:t>东校区实验教学中心</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数</a:t>
            </a:r>
            <a:r>
              <a:rPr lang="zh-CN" altLang="en-US" dirty="0" smtClean="0"/>
              <a:t>电实验课参考资料共享：</a:t>
            </a:r>
            <a:endParaRPr lang="en-US" altLang="zh-CN" dirty="0" smtClean="0"/>
          </a:p>
          <a:p>
            <a:r>
              <a:rPr lang="zh-CN" altLang="en-US" dirty="0"/>
              <a:t>链接: https://pan.baidu.com/s/1qYI7GWc </a:t>
            </a:r>
          </a:p>
          <a:p>
            <a:r>
              <a:rPr lang="zh-CN" altLang="en-US" dirty="0"/>
              <a:t>密码: f68p</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表格 44"/>
          <p:cNvGraphicFramePr>
            <a:graphicFrameLocks noGrp="1"/>
          </p:cNvGraphicFramePr>
          <p:nvPr>
            <p:extLst>
              <p:ext uri="{D42A27DB-BD31-4B8C-83A1-F6EECF244321}">
                <p14:modId xmlns:p14="http://schemas.microsoft.com/office/powerpoint/2010/main" val="1889149643"/>
              </p:ext>
            </p:extLst>
          </p:nvPr>
        </p:nvGraphicFramePr>
        <p:xfrm>
          <a:off x="76389" y="740172"/>
          <a:ext cx="4207579" cy="5767539"/>
        </p:xfrm>
        <a:graphic>
          <a:graphicData uri="http://schemas.openxmlformats.org/drawingml/2006/table">
            <a:tbl>
              <a:tblPr firstRow="1" bandRow="1">
                <a:tableStyleId>{5C22544A-7EE6-4342-B048-85BDC9FD1C3A}</a:tableStyleId>
              </a:tblPr>
              <a:tblGrid>
                <a:gridCol w="656659"/>
                <a:gridCol w="3550920"/>
              </a:tblGrid>
              <a:tr h="423118">
                <a:tc>
                  <a:txBody>
                    <a:bodyPr/>
                    <a:lstStyle/>
                    <a:p>
                      <a:pPr algn="ctr"/>
                      <a:r>
                        <a:rPr lang="zh-CN" altLang="en-US" sz="2000" dirty="0" smtClean="0">
                          <a:solidFill>
                            <a:schemeClr val="tx1"/>
                          </a:solidFill>
                        </a:rPr>
                        <a:t>编号</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说明</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919510">
                <a:tc>
                  <a:txBody>
                    <a:bodyPr/>
                    <a:lstStyle/>
                    <a:p>
                      <a:pPr algn="ctr"/>
                      <a:r>
                        <a:rPr lang="en-US" altLang="zh-CN" dirty="0" smtClean="0"/>
                        <a:t>1</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两组</a:t>
                      </a:r>
                      <a:r>
                        <a:rPr lang="en-US" altLang="zh-CN" sz="1600" dirty="0" smtClean="0"/>
                        <a:t>4</a:t>
                      </a:r>
                      <a:r>
                        <a:rPr lang="zh-CN" altLang="en-US" sz="1600" dirty="0" smtClean="0"/>
                        <a:t>联装</a:t>
                      </a:r>
                      <a:r>
                        <a:rPr lang="en-US" altLang="zh-CN" sz="1600" dirty="0" smtClean="0"/>
                        <a:t>7</a:t>
                      </a:r>
                      <a:r>
                        <a:rPr lang="zh-CN" altLang="en-US" sz="1600" dirty="0" smtClean="0"/>
                        <a:t>段共阴极数码管，低电平位选通，译码芯片已连，</a:t>
                      </a:r>
                      <a:r>
                        <a:rPr lang="en-US" altLang="zh-CN" sz="1600" dirty="0" smtClean="0"/>
                        <a:t>BCD</a:t>
                      </a:r>
                      <a:r>
                        <a:rPr lang="zh-CN" altLang="en-US" sz="1600" dirty="0" smtClean="0"/>
                        <a:t>码最高位输入端分别是</a:t>
                      </a:r>
                      <a:r>
                        <a:rPr lang="en-US" altLang="zh-CN" sz="1600" dirty="0" smtClean="0"/>
                        <a:t>P13</a:t>
                      </a:r>
                      <a:r>
                        <a:rPr lang="zh-CN" altLang="en-US" sz="1600" dirty="0" smtClean="0"/>
                        <a:t>和</a:t>
                      </a:r>
                      <a:r>
                        <a:rPr lang="en-US" altLang="zh-CN" sz="1600" smtClean="0"/>
                        <a:t>P23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12792">
                <a:tc>
                  <a:txBody>
                    <a:bodyPr/>
                    <a:lstStyle/>
                    <a:p>
                      <a:pPr algn="ctr"/>
                      <a:r>
                        <a:rPr lang="en-US" altLang="zh-CN" dirty="0" smtClean="0"/>
                        <a:t>2</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LED</a:t>
                      </a:r>
                      <a:r>
                        <a:rPr lang="zh-CN" altLang="en-US" sz="1600" dirty="0" smtClean="0"/>
                        <a:t>“</a:t>
                      </a:r>
                      <a:r>
                        <a:rPr lang="en-US" altLang="zh-CN" sz="1600" dirty="0" smtClean="0"/>
                        <a:t>0-1</a:t>
                      </a:r>
                      <a:r>
                        <a:rPr lang="zh-CN" altLang="en-US" sz="1600" dirty="0" smtClean="0"/>
                        <a:t>”显示器，高电平亮灯</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12792">
                <a:tc>
                  <a:txBody>
                    <a:bodyPr/>
                    <a:lstStyle/>
                    <a:p>
                      <a:pPr algn="ctr"/>
                      <a:r>
                        <a:rPr lang="en-US" altLang="zh-CN" dirty="0" smtClean="0"/>
                        <a:t>3</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高低电平输出端，</a:t>
                      </a:r>
                      <a:r>
                        <a:rPr lang="en-US" altLang="zh-CN" sz="1600" dirty="0" smtClean="0"/>
                        <a:t>HIGH</a:t>
                      </a:r>
                      <a:r>
                        <a:rPr lang="zh-CN" altLang="en-US" sz="1600" dirty="0" smtClean="0"/>
                        <a:t>输出高电平，</a:t>
                      </a:r>
                      <a:r>
                        <a:rPr lang="en-US" altLang="zh-CN" sz="1600" dirty="0" smtClean="0"/>
                        <a:t>LOW</a:t>
                      </a:r>
                      <a:r>
                        <a:rPr lang="zh-CN" altLang="en-US" sz="1600" dirty="0" smtClean="0"/>
                        <a:t>输出低电平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75417">
                <a:tc>
                  <a:txBody>
                    <a:bodyPr/>
                    <a:lstStyle/>
                    <a:p>
                      <a:pPr algn="ctr"/>
                      <a:r>
                        <a:rPr lang="en-US" altLang="zh-CN" dirty="0" smtClean="0"/>
                        <a:t>4</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８组自由接线端，用于扩展接线口，每组可将１个接口扩展为４个接口</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12792">
                <a:tc>
                  <a:txBody>
                    <a:bodyPr/>
                    <a:lstStyle/>
                    <a:p>
                      <a:pPr algn="ctr"/>
                      <a:r>
                        <a:rPr lang="en-US" altLang="zh-CN" dirty="0" smtClean="0"/>
                        <a:t>5</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模拟开关，拨码开关控制输出高低电平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65719">
                <a:tc>
                  <a:txBody>
                    <a:bodyPr/>
                    <a:lstStyle/>
                    <a:p>
                      <a:pPr algn="ctr"/>
                      <a:r>
                        <a:rPr lang="en-US" altLang="zh-CN" dirty="0" smtClean="0"/>
                        <a:t>6</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脉冲输出，按键切换输出１</a:t>
                      </a:r>
                      <a:r>
                        <a:rPr lang="en-US" altLang="zh-CN" sz="1600" dirty="0" smtClean="0"/>
                        <a:t>Hz,10kHz,2MHz</a:t>
                      </a:r>
                      <a:r>
                        <a:rPr lang="zh-CN" altLang="en-US" sz="1600" dirty="0" smtClean="0"/>
                        <a:t>时钟信号，以及按键控制输出单个正脉冲或负脉冲</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63469">
                <a:tc>
                  <a:txBody>
                    <a:bodyPr/>
                    <a:lstStyle/>
                    <a:p>
                      <a:pPr algn="ctr"/>
                      <a:r>
                        <a:rPr lang="en-US" altLang="zh-CN" dirty="0" smtClean="0"/>
                        <a:t>7</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示波器接线端，夹子接</a:t>
                      </a:r>
                      <a:r>
                        <a:rPr lang="en-US" altLang="zh-CN" sz="1600" dirty="0" smtClean="0"/>
                        <a:t>GND</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30">
                <a:tc>
                  <a:txBody>
                    <a:bodyPr/>
                    <a:lstStyle/>
                    <a:p>
                      <a:pPr algn="ctr"/>
                      <a:r>
                        <a:rPr lang="en-US" altLang="zh-CN" dirty="0" smtClean="0"/>
                        <a:t>8</a:t>
                      </a:r>
                      <a:endParaRPr lang="zh-CN" alt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芯片切换开关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标题 3"/>
          <p:cNvSpPr>
            <a:spLocks noGrp="1"/>
          </p:cNvSpPr>
          <p:nvPr>
            <p:ph type="title"/>
          </p:nvPr>
        </p:nvSpPr>
        <p:spPr>
          <a:xfrm>
            <a:off x="0" y="33774"/>
            <a:ext cx="3728545" cy="706398"/>
          </a:xfrm>
        </p:spPr>
        <p:txBody>
          <a:bodyPr>
            <a:normAutofit/>
          </a:bodyPr>
          <a:lstStyle/>
          <a:p>
            <a:r>
              <a:rPr lang="en-US" altLang="zh-CN" sz="4000" b="1" dirty="0" smtClean="0"/>
              <a:t>1.</a:t>
            </a:r>
            <a:r>
              <a:rPr lang="zh-CN" altLang="en-US" sz="4000" b="1" dirty="0" smtClean="0"/>
              <a:t>数电实验箱</a:t>
            </a:r>
            <a:endParaRPr lang="zh-CN" altLang="en-US" sz="4000" b="1"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9720" y="47330"/>
            <a:ext cx="4153760" cy="6810671"/>
          </a:xfrm>
        </p:spPr>
      </p:pic>
      <p:sp>
        <p:nvSpPr>
          <p:cNvPr id="8" name="圆角矩形 7"/>
          <p:cNvSpPr/>
          <p:nvPr/>
        </p:nvSpPr>
        <p:spPr>
          <a:xfrm>
            <a:off x="4884420" y="447040"/>
            <a:ext cx="195072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6979920" y="617974"/>
            <a:ext cx="156210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7103745" y="414774"/>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46367" y="160774"/>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20" name="圆角矩形 19"/>
          <p:cNvSpPr/>
          <p:nvPr/>
        </p:nvSpPr>
        <p:spPr>
          <a:xfrm>
            <a:off x="6469380" y="1828800"/>
            <a:ext cx="205740"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4415922" y="2367280"/>
            <a:ext cx="2011549" cy="1625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55771" y="2109708"/>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sp>
        <p:nvSpPr>
          <p:cNvPr id="24" name="圆角矩形 23"/>
          <p:cNvSpPr/>
          <p:nvPr/>
        </p:nvSpPr>
        <p:spPr>
          <a:xfrm>
            <a:off x="6717030" y="1854200"/>
            <a:ext cx="170327"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a:off x="4572000" y="2660312"/>
            <a:ext cx="2167497" cy="5240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362151" y="2424946"/>
            <a:ext cx="472178"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28" name="圆角矩形 27"/>
          <p:cNvSpPr/>
          <p:nvPr/>
        </p:nvSpPr>
        <p:spPr>
          <a:xfrm>
            <a:off x="7324478" y="4114800"/>
            <a:ext cx="539362" cy="863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572000" y="4200267"/>
            <a:ext cx="2718618" cy="2278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335911" y="3999746"/>
            <a:ext cx="472178" cy="369332"/>
          </a:xfrm>
          <a:prstGeom prst="rect">
            <a:avLst/>
          </a:prstGeom>
          <a:noFill/>
        </p:spPr>
        <p:txBody>
          <a:bodyPr wrap="square" rtlCol="0">
            <a:spAutoFit/>
          </a:bodyPr>
          <a:lstStyle/>
          <a:p>
            <a:r>
              <a:rPr lang="en-US" altLang="zh-CN" dirty="0">
                <a:solidFill>
                  <a:srgbClr val="FF0000"/>
                </a:solidFill>
              </a:rPr>
              <a:t>5</a:t>
            </a:r>
            <a:endParaRPr lang="zh-CN" altLang="en-US" dirty="0">
              <a:solidFill>
                <a:srgbClr val="FF0000"/>
              </a:solidFill>
            </a:endParaRPr>
          </a:p>
        </p:txBody>
      </p:sp>
      <p:sp>
        <p:nvSpPr>
          <p:cNvPr id="32" name="圆角矩形 31"/>
          <p:cNvSpPr/>
          <p:nvPr/>
        </p:nvSpPr>
        <p:spPr>
          <a:xfrm>
            <a:off x="7978107" y="4114800"/>
            <a:ext cx="539362" cy="736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nvCxnSpPr>
        <p:spPr>
          <a:xfrm flipV="1">
            <a:off x="4538141" y="4597042"/>
            <a:ext cx="3433213" cy="7227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331671" y="4519096"/>
            <a:ext cx="472178" cy="369332"/>
          </a:xfrm>
          <a:prstGeom prst="rect">
            <a:avLst/>
          </a:prstGeom>
          <a:noFill/>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36" name="圆角矩形 35"/>
          <p:cNvSpPr/>
          <p:nvPr/>
        </p:nvSpPr>
        <p:spPr>
          <a:xfrm>
            <a:off x="8416552" y="2173347"/>
            <a:ext cx="167247" cy="187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a:off x="4491859" y="3320277"/>
            <a:ext cx="3971195" cy="15720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259711" y="3136146"/>
            <a:ext cx="472178" cy="369332"/>
          </a:xfrm>
          <a:prstGeom prst="rect">
            <a:avLst/>
          </a:prstGeom>
          <a:noFill/>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40" name="圆角矩形 39"/>
          <p:cNvSpPr/>
          <p:nvPr/>
        </p:nvSpPr>
        <p:spPr>
          <a:xfrm>
            <a:off x="5516880" y="1828800"/>
            <a:ext cx="138869" cy="4655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a:off x="4563257" y="1955087"/>
            <a:ext cx="949055" cy="1188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370033" y="1738273"/>
            <a:ext cx="472178" cy="369332"/>
          </a:xfrm>
          <a:prstGeom prst="rect">
            <a:avLst/>
          </a:prstGeom>
          <a:noFill/>
        </p:spPr>
        <p:txBody>
          <a:bodyPr wrap="square" rtlCol="0">
            <a:spAutoFit/>
          </a:bodyPr>
          <a:lstStyle/>
          <a:p>
            <a:r>
              <a:rPr lang="en-US" altLang="zh-CN" dirty="0">
                <a:solidFill>
                  <a:srgbClr val="FF0000"/>
                </a:solidFill>
              </a:rPr>
              <a:t>8</a:t>
            </a:r>
            <a:endParaRPr lang="zh-CN" altLang="en-US" dirty="0">
              <a:solidFill>
                <a:srgbClr val="FF0000"/>
              </a:solidFill>
            </a:endParaRPr>
          </a:p>
        </p:txBody>
      </p:sp>
      <p:cxnSp>
        <p:nvCxnSpPr>
          <p:cNvPr id="10" name="直接箭头连接符 9"/>
          <p:cNvCxnSpPr/>
          <p:nvPr/>
        </p:nvCxnSpPr>
        <p:spPr>
          <a:xfrm>
            <a:off x="4366260" y="75184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179832" y="497840"/>
            <a:ext cx="472178"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Tree>
    <p:extLst>
      <p:ext uri="{BB962C8B-B14F-4D97-AF65-F5344CB8AC3E}">
        <p14:creationId xmlns:p14="http://schemas.microsoft.com/office/powerpoint/2010/main" val="39924894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5" name="表格 44"/>
              <p:cNvGraphicFramePr>
                <a:graphicFrameLocks noGrp="1"/>
              </p:cNvGraphicFramePr>
              <p:nvPr>
                <p:extLst>
                  <p:ext uri="{D42A27DB-BD31-4B8C-83A1-F6EECF244321}">
                    <p14:modId xmlns:p14="http://schemas.microsoft.com/office/powerpoint/2010/main" val="1823518269"/>
                  </p:ext>
                </p:extLst>
              </p:nvPr>
            </p:nvGraphicFramePr>
            <p:xfrm>
              <a:off x="38855" y="740173"/>
              <a:ext cx="4559385" cy="5897695"/>
            </p:xfrm>
            <a:graphic>
              <a:graphicData uri="http://schemas.openxmlformats.org/drawingml/2006/table">
                <a:tbl>
                  <a:tblPr firstRow="1" bandRow="1">
                    <a:tableStyleId>{5C22544A-7EE6-4342-B048-85BDC9FD1C3A}</a:tableStyleId>
                  </a:tblPr>
                  <a:tblGrid>
                    <a:gridCol w="1876736"/>
                    <a:gridCol w="2682649"/>
                  </a:tblGrid>
                  <a:tr h="420502">
                    <a:tc>
                      <a:txBody>
                        <a:bodyPr/>
                        <a:lstStyle/>
                        <a:p>
                          <a:pPr algn="ctr"/>
                          <a:r>
                            <a:rPr lang="zh-CN" altLang="en-US" sz="2000" dirty="0" smtClean="0">
                              <a:solidFill>
                                <a:schemeClr val="tx1"/>
                              </a:solidFill>
                            </a:rPr>
                            <a:t>编号</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门电路芯片说明</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300883">
                    <a:tc>
                      <a:txBody>
                        <a:bodyPr/>
                        <a:lstStyle/>
                        <a:p>
                          <a:pPr algn="ct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74LS00</a:t>
                          </a:r>
                          <a:r>
                            <a:rPr lang="zh-CN" altLang="en-US" sz="1600" dirty="0" smtClean="0"/>
                            <a:t>，四组</a:t>
                          </a:r>
                          <a:r>
                            <a:rPr lang="en-US" altLang="zh-CN" sz="1600" dirty="0" smtClean="0"/>
                            <a:t>2</a:t>
                          </a:r>
                          <a:r>
                            <a:rPr lang="zh-CN" altLang="en-US" sz="1600" dirty="0" smtClean="0"/>
                            <a:t>输入与非门，</a:t>
                          </a:r>
                          <a:endParaRPr lang="en-US" altLang="zh-CN" sz="1600" dirty="0" smtClean="0"/>
                        </a:p>
                        <a:p>
                          <a:r>
                            <a:rPr lang="en-US" altLang="zh-CN" sz="1600" kern="1200" dirty="0" smtClean="0">
                              <a:solidFill>
                                <a:schemeClr val="dk1"/>
                              </a:solidFill>
                              <a:effectLst/>
                              <a:latin typeface="+mn-lt"/>
                              <a:ea typeface="+mn-ea"/>
                              <a:cs typeface="+mn-cs"/>
                            </a:rPr>
                            <a:t>A</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B</a:t>
                          </a:r>
                          <a:r>
                            <a:rPr lang="zh-CN" altLang="zh-CN" sz="1600" kern="1200" dirty="0">
                              <a:solidFill>
                                <a:schemeClr val="dk1"/>
                              </a:solidFill>
                              <a:effectLst/>
                              <a:latin typeface="+mn-lt"/>
                              <a:ea typeface="+mn-ea"/>
                              <a:cs typeface="+mn-cs"/>
                            </a:rPr>
                            <a:t>为输入端，</a:t>
                          </a:r>
                          <a:r>
                            <a:rPr lang="en-US" altLang="zh-CN" sz="1600" kern="1200" dirty="0">
                              <a:solidFill>
                                <a:schemeClr val="dk1"/>
                              </a:solidFill>
                              <a:effectLst/>
                              <a:latin typeface="+mn-lt"/>
                              <a:ea typeface="+mn-ea"/>
                              <a:cs typeface="+mn-cs"/>
                            </a:rPr>
                            <a:t>Y</a:t>
                          </a:r>
                          <a:r>
                            <a:rPr lang="zh-CN" altLang="zh-CN" sz="1600" kern="1200" dirty="0">
                              <a:solidFill>
                                <a:schemeClr val="dk1"/>
                              </a:solidFill>
                              <a:effectLst/>
                              <a:latin typeface="+mn-lt"/>
                              <a:ea typeface="+mn-ea"/>
                              <a:cs typeface="+mn-cs"/>
                            </a:rPr>
                            <a:t>为输出</a:t>
                          </a:r>
                          <a:r>
                            <a:rPr lang="zh-CN" altLang="zh-CN" sz="1600" kern="1200" dirty="0" smtClean="0">
                              <a:solidFill>
                                <a:schemeClr val="dk1"/>
                              </a:solidFill>
                              <a:effectLst/>
                              <a:latin typeface="+mn-lt"/>
                              <a:ea typeface="+mn-ea"/>
                              <a:cs typeface="+mn-cs"/>
                            </a:rPr>
                            <a:t>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a:solidFill>
                                <a:schemeClr val="dk1"/>
                              </a:solidFill>
                              <a:effectLst/>
                              <a:latin typeface="+mn-lt"/>
                              <a:ea typeface="+mn-ea"/>
                              <a:cs typeface="+mn-cs"/>
                            </a:rPr>
                            <a:t>Y = </a:t>
                          </a:r>
                          <a14:m>
                            <m:oMath xmlns:m="http://schemas.openxmlformats.org/officeDocument/2006/math">
                              <m:acc>
                                <m:accPr>
                                  <m:chr m:val="̅"/>
                                  <m:ctrlPr>
                                    <a:rPr lang="zh-CN" altLang="zh-CN" sz="1600" i="1" kern="1200">
                                      <a:solidFill>
                                        <a:schemeClr val="dk1"/>
                                      </a:solidFill>
                                      <a:effectLst/>
                                      <a:latin typeface="Cambria Math"/>
                                      <a:ea typeface="+mn-ea"/>
                                      <a:cs typeface="+mn-cs"/>
                                    </a:rPr>
                                  </m:ctrlPr>
                                </m:accPr>
                                <m:e>
                                  <m:r>
                                    <m:rPr>
                                      <m:sty m:val="p"/>
                                    </m:rPr>
                                    <a:rPr lang="en-US" altLang="zh-CN" sz="1600" kern="1200">
                                      <a:solidFill>
                                        <a:schemeClr val="dk1"/>
                                      </a:solidFill>
                                      <a:effectLst/>
                                      <a:latin typeface="Cambria Math" panose="02040503050406030204" pitchFamily="18" charset="0"/>
                                      <a:ea typeface="+mn-ea"/>
                                      <a:cs typeface="+mn-cs"/>
                                    </a:rPr>
                                    <m:t>AB</m:t>
                                  </m:r>
                                </m:e>
                              </m:acc>
                            </m:oMath>
                          </a14:m>
                          <a:endParaRPr lang="en-US"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67756">
                    <a:tc>
                      <a:txBody>
                        <a:bodyPr/>
                        <a:lstStyle/>
                        <a:p>
                          <a:pPr algn="ctr"/>
                          <a:r>
                            <a:rPr lang="en-US" altLang="zh-CN" dirty="0" smtClean="0"/>
                            <a:t>2</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smtClean="0">
                              <a:solidFill>
                                <a:schemeClr val="dk1"/>
                              </a:solidFill>
                              <a:effectLst/>
                              <a:latin typeface="+mn-lt"/>
                              <a:ea typeface="+mn-ea"/>
                              <a:cs typeface="+mn-cs"/>
                            </a:rPr>
                            <a:t>74LS08</a:t>
                          </a:r>
                          <a:r>
                            <a:rPr lang="zh-CN" altLang="en-US" sz="1600" kern="1200" dirty="0" smtClean="0">
                              <a:solidFill>
                                <a:schemeClr val="dk1"/>
                              </a:solidFill>
                              <a:effectLst/>
                              <a:latin typeface="+mn-lt"/>
                              <a:ea typeface="+mn-ea"/>
                              <a:cs typeface="+mn-cs"/>
                            </a:rPr>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输入与门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AB</a:t>
                          </a:r>
                        </a:p>
                        <a:p>
                          <a:endParaRPr lang="en-US"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454561">
                    <a:tc>
                      <a:txBody>
                        <a:bodyPr/>
                        <a:lstStyle/>
                        <a:p>
                          <a:pPr algn="ctr"/>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smtClean="0">
                              <a:solidFill>
                                <a:schemeClr val="dk1"/>
                              </a:solidFill>
                              <a:effectLst/>
                              <a:latin typeface="+mn-lt"/>
                              <a:ea typeface="+mn-ea"/>
                              <a:cs typeface="+mn-cs"/>
                            </a:rPr>
                            <a:t>74LS20</a:t>
                          </a:r>
                          <a:r>
                            <a:rPr lang="zh-CN" altLang="en-US" sz="1600" kern="1200" dirty="0" smtClean="0">
                              <a:solidFill>
                                <a:schemeClr val="dk1"/>
                              </a:solidFill>
                              <a:effectLst/>
                              <a:latin typeface="+mn-lt"/>
                              <a:ea typeface="+mn-ea"/>
                              <a:cs typeface="+mn-cs"/>
                            </a:rPr>
                            <a:t>，二</a:t>
                          </a:r>
                          <a:r>
                            <a:rPr lang="zh-CN" altLang="zh-CN" sz="1600" kern="1200" dirty="0" smtClean="0">
                              <a:solidFill>
                                <a:schemeClr val="dk1"/>
                              </a:solidFill>
                              <a:effectLst/>
                              <a:latin typeface="+mn-lt"/>
                              <a:ea typeface="+mn-ea"/>
                              <a:cs typeface="+mn-cs"/>
                            </a:rPr>
                            <a:t>组</a:t>
                          </a:r>
                          <a:r>
                            <a:rPr lang="en-US" altLang="zh-CN" sz="1600" kern="1200" dirty="0">
                              <a:solidFill>
                                <a:schemeClr val="dk1"/>
                              </a:solidFill>
                              <a:effectLst/>
                              <a:latin typeface="+mn-lt"/>
                              <a:ea typeface="+mn-ea"/>
                              <a:cs typeface="+mn-cs"/>
                            </a:rPr>
                            <a:t>4</a:t>
                          </a:r>
                          <a:r>
                            <a:rPr lang="zh-CN" altLang="zh-CN" sz="1600" kern="1200" dirty="0">
                              <a:solidFill>
                                <a:schemeClr val="dk1"/>
                              </a:solidFill>
                              <a:effectLst/>
                              <a:latin typeface="+mn-lt"/>
                              <a:ea typeface="+mn-ea"/>
                              <a:cs typeface="+mn-cs"/>
                            </a:rPr>
                            <a:t>输入</a:t>
                          </a:r>
                          <a:r>
                            <a:rPr lang="zh-CN" altLang="zh-CN" sz="1600" kern="1200" dirty="0" smtClean="0">
                              <a:solidFill>
                                <a:schemeClr val="dk1"/>
                              </a:solidFill>
                              <a:effectLst/>
                              <a:latin typeface="+mn-lt"/>
                              <a:ea typeface="+mn-ea"/>
                              <a:cs typeface="+mn-cs"/>
                            </a:rPr>
                            <a:t>与非门</a:t>
                          </a:r>
                          <a:r>
                            <a:rPr lang="zh-CN" altLang="en-US" sz="1600" kern="1200" dirty="0" smtClean="0">
                              <a:solidFill>
                                <a:schemeClr val="dk1"/>
                              </a:solidFill>
                              <a:effectLst/>
                              <a:latin typeface="+mn-lt"/>
                              <a:ea typeface="+mn-ea"/>
                              <a:cs typeface="+mn-cs"/>
                            </a:rPr>
                            <a:t>，</a:t>
                          </a:r>
                          <a:endParaRPr lang="zh-CN" altLang="zh-CN" sz="1600" kern="1200" dirty="0">
                            <a:solidFill>
                              <a:schemeClr val="dk1"/>
                            </a:solidFill>
                            <a:effectLst/>
                            <a:latin typeface="+mn-lt"/>
                            <a:ea typeface="+mn-ea"/>
                            <a:cs typeface="+mn-cs"/>
                          </a:endParaRPr>
                        </a:p>
                        <a:p>
                          <a:r>
                            <a:rPr lang="en-US" altLang="zh-CN" sz="1600" kern="1200" dirty="0">
                              <a:solidFill>
                                <a:schemeClr val="dk1"/>
                              </a:solidFill>
                              <a:effectLst/>
                              <a:latin typeface="+mn-lt"/>
                              <a:ea typeface="+mn-ea"/>
                              <a:cs typeface="+mn-cs"/>
                            </a:rPr>
                            <a:t> A</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B</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C</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D</a:t>
                          </a:r>
                          <a:r>
                            <a:rPr lang="zh-CN" altLang="zh-CN" sz="1600" kern="1200" dirty="0">
                              <a:solidFill>
                                <a:schemeClr val="dk1"/>
                              </a:solidFill>
                              <a:effectLst/>
                              <a:latin typeface="+mn-lt"/>
                              <a:ea typeface="+mn-ea"/>
                              <a:cs typeface="+mn-cs"/>
                            </a:rPr>
                            <a:t>为输入端，</a:t>
                          </a:r>
                          <a:r>
                            <a:rPr lang="en-US" altLang="zh-CN" sz="1600" kern="1200" dirty="0">
                              <a:solidFill>
                                <a:schemeClr val="dk1"/>
                              </a:solidFill>
                              <a:effectLst/>
                              <a:latin typeface="+mn-lt"/>
                              <a:ea typeface="+mn-ea"/>
                              <a:cs typeface="+mn-cs"/>
                            </a:rPr>
                            <a:t>Y</a:t>
                          </a:r>
                          <a:r>
                            <a:rPr lang="zh-CN" altLang="zh-CN" sz="1600" kern="1200" dirty="0">
                              <a:solidFill>
                                <a:schemeClr val="dk1"/>
                              </a:solidFill>
                              <a:effectLst/>
                              <a:latin typeface="+mn-lt"/>
                              <a:ea typeface="+mn-ea"/>
                              <a:cs typeface="+mn-cs"/>
                            </a:rPr>
                            <a:t>为输出</a:t>
                          </a:r>
                          <a:r>
                            <a:rPr lang="zh-CN" altLang="zh-CN" sz="1600" kern="1200" dirty="0" smtClean="0">
                              <a:solidFill>
                                <a:schemeClr val="dk1"/>
                              </a:solidFill>
                              <a:effectLst/>
                              <a:latin typeface="+mn-lt"/>
                              <a:ea typeface="+mn-ea"/>
                              <a:cs typeface="+mn-cs"/>
                            </a:rPr>
                            <a:t>端</a:t>
                          </a:r>
                          <a:r>
                            <a:rPr lang="zh-CN" altLang="en-US" sz="1600" kern="1200" dirty="0" smtClean="0">
                              <a:solidFill>
                                <a:schemeClr val="dk1"/>
                              </a:solidFill>
                              <a:effectLst/>
                              <a:latin typeface="+mn-lt"/>
                              <a:ea typeface="+mn-ea"/>
                              <a:cs typeface="+mn-cs"/>
                            </a:rPr>
                            <a:t>，</a:t>
                          </a:r>
                          <a:endParaRPr lang="en-US" altLang="zh-CN" sz="1600" kern="1200" dirty="0" smtClean="0">
                            <a:solidFill>
                              <a:schemeClr val="dk1"/>
                            </a:solidFill>
                            <a:effectLst/>
                            <a:latin typeface="+mn-lt"/>
                            <a:ea typeface="+mn-ea"/>
                            <a:cs typeface="+mn-cs"/>
                          </a:endParaRPr>
                        </a:p>
                        <a:p>
                          <a:r>
                            <a:rPr lang="zh-CN" altLang="zh-CN" sz="1600" kern="1200" dirty="0" smtClean="0">
                              <a:solidFill>
                                <a:schemeClr val="dk1"/>
                              </a:solidFill>
                              <a:effectLst/>
                              <a:latin typeface="+mn-lt"/>
                              <a:ea typeface="+mn-ea"/>
                              <a:cs typeface="+mn-cs"/>
                            </a:rPr>
                            <a:t>即</a:t>
                          </a:r>
                          <a:r>
                            <a:rPr lang="en-US" altLang="zh-CN" sz="1600" kern="1200" dirty="0">
                              <a:solidFill>
                                <a:schemeClr val="dk1"/>
                              </a:solidFill>
                              <a:effectLst/>
                              <a:latin typeface="+mn-lt"/>
                              <a:ea typeface="+mn-ea"/>
                              <a:cs typeface="+mn-cs"/>
                            </a:rPr>
                            <a:t>Y = </a:t>
                          </a:r>
                          <a14:m>
                            <m:oMath xmlns:m="http://schemas.openxmlformats.org/officeDocument/2006/math">
                              <m:acc>
                                <m:accPr>
                                  <m:chr m:val="̅"/>
                                  <m:ctrlPr>
                                    <a:rPr lang="zh-CN" altLang="zh-CN" sz="1600" i="1" kern="1200">
                                      <a:solidFill>
                                        <a:schemeClr val="dk1"/>
                                      </a:solidFill>
                                      <a:effectLst/>
                                      <a:latin typeface="Cambria Math"/>
                                      <a:ea typeface="+mn-ea"/>
                                      <a:cs typeface="+mn-cs"/>
                                    </a:rPr>
                                  </m:ctrlPr>
                                </m:accPr>
                                <m:e>
                                  <m:r>
                                    <m:rPr>
                                      <m:sty m:val="p"/>
                                    </m:rPr>
                                    <a:rPr lang="en-US" altLang="zh-CN" sz="1600" kern="1200">
                                      <a:solidFill>
                                        <a:schemeClr val="dk1"/>
                                      </a:solidFill>
                                      <a:effectLst/>
                                      <a:latin typeface="Cambria Math" panose="02040503050406030204" pitchFamily="18" charset="0"/>
                                      <a:ea typeface="+mn-ea"/>
                                      <a:cs typeface="+mn-cs"/>
                                    </a:rPr>
                                    <m:t>ABCD</m:t>
                                  </m:r>
                                </m:e>
                              </m:acc>
                            </m:oMath>
                          </a14:m>
                          <a:endParaRPr lang="en-US" altLang="zh-CN" sz="1600" kern="1200" dirty="0" smtClean="0">
                            <a:solidFill>
                              <a:schemeClr val="dk1"/>
                            </a:solidFill>
                            <a:effectLst/>
                            <a:latin typeface="+mn-lt"/>
                            <a:ea typeface="+mn-ea"/>
                            <a:cs typeface="+mn-cs"/>
                          </a:endParaRPr>
                        </a:p>
                        <a:p>
                          <a:endParaRPr lang="zh-CN" altLang="zh-CN" sz="16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453993">
                    <a:tc>
                      <a:txBody>
                        <a:bodyPr/>
                        <a:lstStyle/>
                        <a:p>
                          <a:pPr algn="ctr"/>
                          <a:r>
                            <a:rPr lang="en-US" altLang="zh-CN" dirty="0" smtClean="0"/>
                            <a:t>4</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74LS86</a:t>
                          </a:r>
                          <a:r>
                            <a:rPr lang="zh-CN" altLang="en-US" sz="1600" dirty="0" smtClean="0"/>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输入异或门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p>
                        <a:p>
                          <a:endParaRPr lang="en-US" altLang="zh-CN" sz="1600" kern="1200" dirty="0" smtClean="0">
                            <a:solidFill>
                              <a:schemeClr val="dk1"/>
                            </a:solidFill>
                            <a:effectLst/>
                            <a:latin typeface="+mn-lt"/>
                            <a:ea typeface="+mn-ea"/>
                            <a:cs typeface="+mn-cs"/>
                          </a:endParaRPr>
                        </a:p>
                        <a:p>
                          <a:endParaRPr lang="zh-CN"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p:graphicFrame>
            <p:nvGraphicFramePr>
              <p:cNvPr id="45" name="表格 44"/>
              <p:cNvGraphicFramePr>
                <a:graphicFrameLocks noGrp="1"/>
              </p:cNvGraphicFramePr>
              <p:nvPr>
                <p:extLst>
                  <p:ext uri="{D42A27DB-BD31-4B8C-83A1-F6EECF244321}">
                    <p14:modId xmlns:p14="http://schemas.microsoft.com/office/powerpoint/2010/main" val="1823518269"/>
                  </p:ext>
                </p:extLst>
              </p:nvPr>
            </p:nvGraphicFramePr>
            <p:xfrm>
              <a:off x="38855" y="740173"/>
              <a:ext cx="4559385" cy="5897695"/>
            </p:xfrm>
            <a:graphic>
              <a:graphicData uri="http://schemas.openxmlformats.org/drawingml/2006/table">
                <a:tbl>
                  <a:tblPr firstRow="1" bandRow="1">
                    <a:tableStyleId>{5C22544A-7EE6-4342-B048-85BDC9FD1C3A}</a:tableStyleId>
                  </a:tblPr>
                  <a:tblGrid>
                    <a:gridCol w="1876736"/>
                    <a:gridCol w="2682649"/>
                  </a:tblGrid>
                  <a:tr h="420502">
                    <a:tc>
                      <a:txBody>
                        <a:bodyPr/>
                        <a:lstStyle/>
                        <a:p>
                          <a:pPr algn="ctr"/>
                          <a:r>
                            <a:rPr lang="zh-CN" altLang="en-US" sz="2000" dirty="0" smtClean="0">
                              <a:solidFill>
                                <a:schemeClr val="tx1"/>
                              </a:solidFill>
                            </a:rPr>
                            <a:t>编号</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门电路芯片说明</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300883">
                    <a:tc>
                      <a:txBody>
                        <a:bodyPr/>
                        <a:lstStyle/>
                        <a:p>
                          <a:pPr algn="ct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2"/>
                          <a:stretch>
                            <a:fillRect l="-70000" t="-35981" r="-227" b="-320093"/>
                          </a:stretch>
                        </a:blipFill>
                      </a:tcPr>
                    </a:tc>
                  </a:tr>
                  <a:tr h="1267756">
                    <a:tc>
                      <a:txBody>
                        <a:bodyPr/>
                        <a:lstStyle/>
                        <a:p>
                          <a:pPr algn="ctr"/>
                          <a:r>
                            <a:rPr lang="en-US" altLang="zh-CN" dirty="0" smtClean="0"/>
                            <a:t>2</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smtClean="0">
                              <a:solidFill>
                                <a:schemeClr val="dk1"/>
                              </a:solidFill>
                              <a:effectLst/>
                              <a:latin typeface="+mn-lt"/>
                              <a:ea typeface="+mn-ea"/>
                              <a:cs typeface="+mn-cs"/>
                            </a:rPr>
                            <a:t>74LS08</a:t>
                          </a:r>
                          <a:r>
                            <a:rPr lang="zh-CN" altLang="en-US" sz="1600" kern="1200" dirty="0" smtClean="0">
                              <a:solidFill>
                                <a:schemeClr val="dk1"/>
                              </a:solidFill>
                              <a:effectLst/>
                              <a:latin typeface="+mn-lt"/>
                              <a:ea typeface="+mn-ea"/>
                              <a:cs typeface="+mn-cs"/>
                            </a:rPr>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输入与门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AB</a:t>
                          </a:r>
                        </a:p>
                        <a:p>
                          <a:endParaRPr lang="en-US"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454561">
                    <a:tc>
                      <a:txBody>
                        <a:bodyPr/>
                        <a:lstStyle/>
                        <a:p>
                          <a:pPr algn="ctr"/>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1">
                          <a:blip r:embed="rId2"/>
                          <a:stretch>
                            <a:fillRect l="-70000" t="-209664" r="-227" b="-100420"/>
                          </a:stretch>
                        </a:blipFill>
                      </a:tcPr>
                    </a:tc>
                  </a:tr>
                  <a:tr h="1453993">
                    <a:tc>
                      <a:txBody>
                        <a:bodyPr/>
                        <a:lstStyle/>
                        <a:p>
                          <a:pPr algn="ctr"/>
                          <a:r>
                            <a:rPr lang="en-US" altLang="zh-CN" dirty="0" smtClean="0"/>
                            <a:t>4</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74LS86</a:t>
                          </a:r>
                          <a:r>
                            <a:rPr lang="zh-CN" altLang="en-US" sz="1600" dirty="0" smtClean="0"/>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输入异或门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p>
                        <a:p>
                          <a:endParaRPr lang="en-US" altLang="zh-CN" sz="1600" kern="1200" dirty="0" smtClean="0">
                            <a:solidFill>
                              <a:schemeClr val="dk1"/>
                            </a:solidFill>
                            <a:effectLst/>
                            <a:latin typeface="+mn-lt"/>
                            <a:ea typeface="+mn-ea"/>
                            <a:cs typeface="+mn-cs"/>
                          </a:endParaRPr>
                        </a:p>
                        <a:p>
                          <a:endParaRPr lang="zh-CN"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4" name="标题 3"/>
          <p:cNvSpPr>
            <a:spLocks noGrp="1"/>
          </p:cNvSpPr>
          <p:nvPr>
            <p:ph type="title"/>
          </p:nvPr>
        </p:nvSpPr>
        <p:spPr>
          <a:xfrm>
            <a:off x="0" y="33774"/>
            <a:ext cx="3728545" cy="706398"/>
          </a:xfrm>
        </p:spPr>
        <p:txBody>
          <a:bodyPr>
            <a:normAutofit/>
          </a:bodyPr>
          <a:lstStyle/>
          <a:p>
            <a:r>
              <a:rPr lang="en-US" altLang="zh-CN" sz="4000" b="1" dirty="0" smtClean="0"/>
              <a:t>1.</a:t>
            </a:r>
            <a:r>
              <a:rPr lang="zh-CN" altLang="en-US" sz="4000" b="1" dirty="0" smtClean="0"/>
              <a:t>数电实验箱</a:t>
            </a:r>
            <a:endParaRPr lang="zh-CN" altLang="en-US" sz="4000" b="1"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39720" y="47330"/>
            <a:ext cx="4153760" cy="6810671"/>
          </a:xfrm>
        </p:spPr>
      </p:pic>
      <p:sp>
        <p:nvSpPr>
          <p:cNvPr id="8" name="圆角矩形 7"/>
          <p:cNvSpPr/>
          <p:nvPr/>
        </p:nvSpPr>
        <p:spPr>
          <a:xfrm>
            <a:off x="4842212" y="3248799"/>
            <a:ext cx="1412535"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4299446" y="271272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55771" y="2440001"/>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cxnSp>
        <p:nvCxnSpPr>
          <p:cNvPr id="21" name="直接箭头连接符 20"/>
          <p:cNvCxnSpPr/>
          <p:nvPr/>
        </p:nvCxnSpPr>
        <p:spPr>
          <a:xfrm>
            <a:off x="4339160" y="4460966"/>
            <a:ext cx="468929" cy="8128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64237" y="4165086"/>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sp>
        <p:nvSpPr>
          <p:cNvPr id="27" name="文本框 26"/>
          <p:cNvSpPr txBox="1"/>
          <p:nvPr/>
        </p:nvSpPr>
        <p:spPr>
          <a:xfrm>
            <a:off x="4267959" y="714772"/>
            <a:ext cx="472178"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cxnSp>
        <p:nvCxnSpPr>
          <p:cNvPr id="10" name="直接箭头连接符 9"/>
          <p:cNvCxnSpPr/>
          <p:nvPr/>
        </p:nvCxnSpPr>
        <p:spPr>
          <a:xfrm>
            <a:off x="4339160" y="368180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64499" y="3332224"/>
            <a:ext cx="472178"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30" name="圆角矩形 29"/>
          <p:cNvSpPr/>
          <p:nvPr/>
        </p:nvSpPr>
        <p:spPr>
          <a:xfrm>
            <a:off x="4802651" y="239107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832283" y="4101361"/>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577357" y="243058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734" y="1555563"/>
            <a:ext cx="1151467" cy="884439"/>
          </a:xfrm>
          <a:prstGeom prst="rect">
            <a:avLst/>
          </a:prstGeom>
          <a:noFill/>
        </p:spPr>
      </p:pic>
      <p:pic>
        <p:nvPicPr>
          <p:cNvPr id="44" name="图片 4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135" y="2763520"/>
            <a:ext cx="1080081" cy="918280"/>
          </a:xfrm>
          <a:prstGeom prst="rect">
            <a:avLst/>
          </a:prstGeom>
          <a:noFill/>
        </p:spPr>
      </p:pic>
      <p:pic>
        <p:nvPicPr>
          <p:cNvPr id="46" name="图片 4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132" y="4101361"/>
            <a:ext cx="1134534" cy="1046372"/>
          </a:xfrm>
          <a:prstGeom prst="rect">
            <a:avLst/>
          </a:prstGeom>
          <a:noFill/>
        </p:spPr>
      </p:pic>
      <p:pic>
        <p:nvPicPr>
          <p:cNvPr id="47" name="图片 4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135" y="5554133"/>
            <a:ext cx="1189271" cy="1083733"/>
          </a:xfrm>
          <a:prstGeom prst="rect">
            <a:avLst/>
          </a:prstGeom>
          <a:noFill/>
        </p:spPr>
      </p:pic>
      <p:cxnSp>
        <p:nvCxnSpPr>
          <p:cNvPr id="25" name="直接箭头连接符 24"/>
          <p:cNvCxnSpPr/>
          <p:nvPr/>
        </p:nvCxnSpPr>
        <p:spPr>
          <a:xfrm>
            <a:off x="4370034" y="1049867"/>
            <a:ext cx="1378834" cy="13807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7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243408"/>
            <a:ext cx="6172200" cy="2029334"/>
          </a:xfrm>
        </p:spPr>
        <p:txBody>
          <a:bodyPr>
            <a:normAutofit fontScale="90000"/>
          </a:bodyPr>
          <a:lstStyle/>
          <a:p>
            <a:r>
              <a:rPr lang="en-US" altLang="zh-CN" b="1" dirty="0"/>
              <a:t>2</a:t>
            </a:r>
            <a:r>
              <a:rPr lang="en-US" altLang="zh-CN" b="1" dirty="0" smtClean="0"/>
              <a:t>. MSO2000A&amp;DS2000A</a:t>
            </a:r>
            <a:r>
              <a:rPr lang="zh-CN" altLang="en-US" b="1" dirty="0" smtClean="0"/>
              <a:t>（</a:t>
            </a:r>
            <a:r>
              <a:rPr lang="zh-CN" altLang="en-US" b="1" smtClean="0"/>
              <a:t>示波器</a:t>
            </a:r>
            <a:r>
              <a:rPr lang="zh-CN" altLang="en-US" b="1" smtClean="0"/>
              <a:t>）</a:t>
            </a:r>
            <a:endParaRPr lang="zh-CN" altLang="en-US" b="1" dirty="0"/>
          </a:p>
        </p:txBody>
      </p:sp>
      <p:sp>
        <p:nvSpPr>
          <p:cNvPr id="3" name="内容占位符 2"/>
          <p:cNvSpPr>
            <a:spLocks noGrp="1"/>
          </p:cNvSpPr>
          <p:nvPr>
            <p:ph idx="1"/>
          </p:nvPr>
        </p:nvSpPr>
        <p:spPr>
          <a:xfrm>
            <a:off x="1485900" y="1600201"/>
            <a:ext cx="6172200" cy="614354"/>
          </a:xfrm>
        </p:spPr>
        <p:txBody>
          <a:bodyPr/>
          <a:lstStyle/>
          <a:p>
            <a:r>
              <a:rPr lang="zh-CN" altLang="en-US" dirty="0" smtClean="0"/>
              <a:t>前面板</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13</a:t>
            </a:fld>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1946654" y="2214554"/>
            <a:ext cx="5557854" cy="4357122"/>
          </a:xfrm>
          <a:prstGeom prst="rect">
            <a:avLst/>
          </a:prstGeom>
          <a:noFill/>
          <a:ln w="9525">
            <a:noFill/>
            <a:miter lim="800000"/>
            <a:headEnd/>
            <a:tailEnd/>
          </a:ln>
          <a:effectLst/>
        </p:spPr>
      </p:pic>
    </p:spTree>
    <p:extLst>
      <p:ext uri="{BB962C8B-B14F-4D97-AF65-F5344CB8AC3E}">
        <p14:creationId xmlns:p14="http://schemas.microsoft.com/office/powerpoint/2010/main" val="19232105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696642" y="1176340"/>
            <a:ext cx="5750719" cy="4505325"/>
          </a:xfrm>
          <a:prstGeom prst="rect">
            <a:avLst/>
          </a:prstGeom>
          <a:noFill/>
          <a:ln w="9525">
            <a:noFill/>
            <a:miter lim="800000"/>
            <a:headEnd/>
            <a:tailEnd/>
          </a:ln>
          <a:effectLst/>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14</a:t>
            </a:fld>
            <a:endParaRPr lang="zh-CN" altLang="en-US"/>
          </a:p>
        </p:txBody>
      </p:sp>
    </p:spTree>
    <p:extLst>
      <p:ext uri="{BB962C8B-B14F-4D97-AF65-F5344CB8AC3E}">
        <p14:creationId xmlns:p14="http://schemas.microsoft.com/office/powerpoint/2010/main" val="3647628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示波器在数电实验中的使用</a:t>
            </a:r>
            <a:endParaRPr lang="zh-CN" altLang="en-US" dirty="0"/>
          </a:p>
        </p:txBody>
      </p:sp>
      <p:sp>
        <p:nvSpPr>
          <p:cNvPr id="3" name="内容占位符 2"/>
          <p:cNvSpPr>
            <a:spLocks noGrp="1"/>
          </p:cNvSpPr>
          <p:nvPr>
            <p:ph idx="1"/>
          </p:nvPr>
        </p:nvSpPr>
        <p:spPr>
          <a:xfrm>
            <a:off x="628650" y="1825625"/>
            <a:ext cx="7886700" cy="1109486"/>
          </a:xfrm>
        </p:spPr>
        <p:txBody>
          <a:bodyPr>
            <a:normAutofit fontScale="92500" lnSpcReduction="10000"/>
          </a:bodyPr>
          <a:lstStyle/>
          <a:p>
            <a:pPr marL="0" indent="0">
              <a:buNone/>
            </a:pPr>
            <a:r>
              <a:rPr lang="en-US" altLang="zh-CN" dirty="0" smtClean="0"/>
              <a:t>MSO2000</a:t>
            </a:r>
            <a:r>
              <a:rPr lang="zh-CN" altLang="en-US" dirty="0" smtClean="0"/>
              <a:t>系列示波器提供了</a:t>
            </a:r>
            <a:r>
              <a:rPr lang="en-US" altLang="zh-CN" dirty="0" smtClean="0"/>
              <a:t>16</a:t>
            </a:r>
            <a:r>
              <a:rPr lang="zh-CN" altLang="en-US" dirty="0" smtClean="0"/>
              <a:t>条数字通道，可同时对多条数据线上的数字信号进行观察和测试。根据参考电压判定信号的</a:t>
            </a:r>
            <a:r>
              <a:rPr lang="en-US" altLang="zh-CN" dirty="0" smtClean="0"/>
              <a:t>HIGH/LOW</a:t>
            </a:r>
            <a:r>
              <a:rPr lang="zh-CN" altLang="en-US" dirty="0" smtClean="0"/>
              <a:t>，从而形成数字波形。     </a:t>
            </a: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80" y="3145752"/>
            <a:ext cx="1280791" cy="304620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9636" y="2743202"/>
            <a:ext cx="4734698" cy="4007554"/>
          </a:xfrm>
          <a:prstGeom prst="rect">
            <a:avLst/>
          </a:prstGeom>
        </p:spPr>
      </p:pic>
      <p:sp>
        <p:nvSpPr>
          <p:cNvPr id="7" name="TextBox 6"/>
          <p:cNvSpPr txBox="1"/>
          <p:nvPr/>
        </p:nvSpPr>
        <p:spPr>
          <a:xfrm>
            <a:off x="7171267" y="3145751"/>
            <a:ext cx="1405467" cy="1200329"/>
          </a:xfrm>
          <a:prstGeom prst="rect">
            <a:avLst/>
          </a:prstGeom>
          <a:noFill/>
        </p:spPr>
        <p:txBody>
          <a:bodyPr wrap="square" rtlCol="0">
            <a:spAutoFit/>
          </a:bodyPr>
          <a:lstStyle/>
          <a:p>
            <a:r>
              <a:rPr lang="zh-CN" altLang="en-US" dirty="0" smtClean="0">
                <a:solidFill>
                  <a:srgbClr val="FF0000"/>
                </a:solidFill>
              </a:rPr>
              <a:t>注意：测量数据线的颜色和编号对应关系</a:t>
            </a:r>
            <a:endParaRPr lang="zh-CN" altLang="en-US" dirty="0">
              <a:solidFill>
                <a:srgbClr val="FF0000"/>
              </a:solidFill>
            </a:endParaRPr>
          </a:p>
        </p:txBody>
      </p:sp>
      <p:sp>
        <p:nvSpPr>
          <p:cNvPr id="8" name="圆角矩形 7"/>
          <p:cNvSpPr/>
          <p:nvPr/>
        </p:nvSpPr>
        <p:spPr>
          <a:xfrm>
            <a:off x="3310468" y="5373512"/>
            <a:ext cx="220133" cy="9031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6908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28650" y="365126"/>
            <a:ext cx="7886700" cy="518795"/>
          </a:xfrm>
        </p:spPr>
        <p:txBody>
          <a:bodyPr>
            <a:normAutofit fontScale="90000"/>
          </a:bodyPr>
          <a:lstStyle/>
          <a:p>
            <a:r>
              <a:rPr lang="zh-CN" altLang="en-US" dirty="0" smtClean="0"/>
              <a:t>数字通道显示界面和控制菜单</a:t>
            </a:r>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316" y="1111956"/>
            <a:ext cx="6836569" cy="5110163"/>
          </a:xfrm>
        </p:spPr>
      </p:pic>
      <p:sp>
        <p:nvSpPr>
          <p:cNvPr id="6" name="圆角矩形 5"/>
          <p:cNvSpPr/>
          <p:nvPr/>
        </p:nvSpPr>
        <p:spPr>
          <a:xfrm>
            <a:off x="1236133" y="2370667"/>
            <a:ext cx="254000" cy="30818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618067" y="2150533"/>
            <a:ext cx="618067" cy="2201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257800" y="2246489"/>
            <a:ext cx="948267" cy="33640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flipV="1">
            <a:off x="6206068" y="3352800"/>
            <a:ext cx="1862666" cy="2257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 y="1603022"/>
            <a:ext cx="677333" cy="2585323"/>
          </a:xfrm>
          <a:prstGeom prst="rect">
            <a:avLst/>
          </a:prstGeom>
          <a:noFill/>
        </p:spPr>
        <p:txBody>
          <a:bodyPr wrap="square" rtlCol="0">
            <a:spAutoFit/>
          </a:bodyPr>
          <a:lstStyle/>
          <a:p>
            <a:r>
              <a:rPr lang="en-US" altLang="zh-CN" dirty="0" smtClean="0">
                <a:solidFill>
                  <a:srgbClr val="FF0000"/>
                </a:solidFill>
              </a:rPr>
              <a:t>16</a:t>
            </a:r>
            <a:r>
              <a:rPr lang="zh-CN" altLang="en-US" dirty="0" smtClean="0">
                <a:solidFill>
                  <a:srgbClr val="FF0000"/>
                </a:solidFill>
              </a:rPr>
              <a:t>条数字通道，编号与相应颜色数据线对应</a:t>
            </a:r>
            <a:endParaRPr lang="zh-CN" altLang="en-US" dirty="0">
              <a:solidFill>
                <a:srgbClr val="FF0000"/>
              </a:solidFill>
            </a:endParaRPr>
          </a:p>
        </p:txBody>
      </p:sp>
      <p:sp>
        <p:nvSpPr>
          <p:cNvPr id="15" name="TextBox 14"/>
          <p:cNvSpPr txBox="1"/>
          <p:nvPr/>
        </p:nvSpPr>
        <p:spPr>
          <a:xfrm>
            <a:off x="7975600" y="3352800"/>
            <a:ext cx="982133" cy="1200329"/>
          </a:xfrm>
          <a:prstGeom prst="rect">
            <a:avLst/>
          </a:prstGeom>
          <a:noFill/>
        </p:spPr>
        <p:txBody>
          <a:bodyPr wrap="square" rtlCol="0">
            <a:spAutoFit/>
          </a:bodyPr>
          <a:lstStyle/>
          <a:p>
            <a:r>
              <a:rPr lang="zh-CN" altLang="en-US" dirty="0" smtClean="0">
                <a:solidFill>
                  <a:srgbClr val="FF0000"/>
                </a:solidFill>
              </a:rPr>
              <a:t>逻辑分析通道控制菜单</a:t>
            </a:r>
            <a:endParaRPr lang="zh-CN" altLang="en-US" dirty="0">
              <a:solidFill>
                <a:srgbClr val="FF0000"/>
              </a:solidFill>
            </a:endParaRPr>
          </a:p>
        </p:txBody>
      </p:sp>
      <p:cxnSp>
        <p:nvCxnSpPr>
          <p:cNvPr id="19" name="直接箭头连接符 18"/>
          <p:cNvCxnSpPr/>
          <p:nvPr/>
        </p:nvCxnSpPr>
        <p:spPr>
          <a:xfrm flipH="1">
            <a:off x="7526867" y="1907822"/>
            <a:ext cx="541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68732" y="1134871"/>
            <a:ext cx="1202267" cy="1754326"/>
          </a:xfrm>
          <a:prstGeom prst="rect">
            <a:avLst/>
          </a:prstGeom>
          <a:noFill/>
        </p:spPr>
        <p:txBody>
          <a:bodyPr wrap="square" rtlCol="0">
            <a:spAutoFit/>
          </a:bodyPr>
          <a:lstStyle/>
          <a:p>
            <a:r>
              <a:rPr lang="zh-CN" altLang="en-US" dirty="0" smtClean="0">
                <a:solidFill>
                  <a:srgbClr val="FF0000"/>
                </a:solidFill>
              </a:rPr>
              <a:t>多功能旋钮，可旋转选择菜单子项，按下确认选项</a:t>
            </a:r>
            <a:endParaRPr lang="zh-CN" altLang="en-US" dirty="0">
              <a:solidFill>
                <a:srgbClr val="FF0000"/>
              </a:solidFill>
            </a:endParaRPr>
          </a:p>
        </p:txBody>
      </p:sp>
      <p:cxnSp>
        <p:nvCxnSpPr>
          <p:cNvPr id="25" name="直接箭头连接符 24"/>
          <p:cNvCxnSpPr/>
          <p:nvPr/>
        </p:nvCxnSpPr>
        <p:spPr>
          <a:xfrm flipH="1">
            <a:off x="4461933" y="711201"/>
            <a:ext cx="1515535" cy="17689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9000" y="188962"/>
            <a:ext cx="2624666" cy="1200329"/>
          </a:xfrm>
          <a:prstGeom prst="rect">
            <a:avLst/>
          </a:prstGeom>
          <a:noFill/>
        </p:spPr>
        <p:txBody>
          <a:bodyPr wrap="square" rtlCol="0">
            <a:spAutoFit/>
          </a:bodyPr>
          <a:lstStyle/>
          <a:p>
            <a:r>
              <a:rPr lang="zh-CN" altLang="en-US" dirty="0" smtClean="0">
                <a:solidFill>
                  <a:srgbClr val="FF0000"/>
                </a:solidFill>
              </a:rPr>
              <a:t>数字通道波形显示，红色表示当前选择的通道，已选择的通道可使用多功能旋钮上下移动</a:t>
            </a:r>
            <a:endParaRPr lang="zh-CN" altLang="en-US" dirty="0">
              <a:solidFill>
                <a:srgbClr val="FF0000"/>
              </a:solidFill>
            </a:endParaRPr>
          </a:p>
        </p:txBody>
      </p:sp>
    </p:spTree>
    <p:extLst>
      <p:ext uri="{BB962C8B-B14F-4D97-AF65-F5344CB8AC3E}">
        <p14:creationId xmlns:p14="http://schemas.microsoft.com/office/powerpoint/2010/main" val="3052223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188884" cy="4351338"/>
          </a:xfrm>
        </p:spPr>
        <p:txBody>
          <a:bodyPr>
            <a:normAutofit/>
          </a:bodyPr>
          <a:lstStyle/>
          <a:p>
            <a:pPr marL="0" indent="0">
              <a:buNone/>
            </a:pPr>
            <a:r>
              <a:rPr lang="en-US" altLang="zh-CN" dirty="0" smtClean="0"/>
              <a:t>1</a:t>
            </a:r>
            <a:r>
              <a:rPr lang="zh-CN" altLang="en-US" dirty="0" smtClean="0"/>
              <a:t>、参考</a:t>
            </a:r>
            <a:r>
              <a:rPr lang="zh-CN" altLang="en-US" dirty="0"/>
              <a:t>电平的</a:t>
            </a:r>
            <a:r>
              <a:rPr lang="zh-CN" altLang="en-US" dirty="0" smtClean="0"/>
              <a:t>设置</a:t>
            </a:r>
            <a:endParaRPr lang="en-US" altLang="zh-CN" dirty="0" smtClean="0"/>
          </a:p>
          <a:p>
            <a:pPr marL="0" indent="0">
              <a:buNone/>
            </a:pPr>
            <a:r>
              <a:rPr lang="zh-CN" altLang="en-US" dirty="0" smtClean="0"/>
              <a:t>选择</a:t>
            </a:r>
            <a:r>
              <a:rPr lang="en-US" altLang="zh-CN" dirty="0" smtClean="0"/>
              <a:t>LA</a:t>
            </a:r>
            <a:r>
              <a:rPr lang="zh-CN" altLang="en-US" dirty="0" smtClean="0"/>
              <a:t>菜单的“阈值”，选择门限类型为</a:t>
            </a:r>
            <a:r>
              <a:rPr lang="en-US" altLang="zh-CN" dirty="0" smtClean="0"/>
              <a:t>TTL</a:t>
            </a:r>
            <a:r>
              <a:rPr lang="zh-CN" altLang="en-US" dirty="0" smtClean="0"/>
              <a:t>，并应用于</a:t>
            </a:r>
            <a:r>
              <a:rPr lang="en-US" altLang="zh-CN" dirty="0" smtClean="0"/>
              <a:t>D7-D0</a:t>
            </a:r>
            <a:r>
              <a:rPr lang="zh-CN" altLang="en-US" dirty="0" smtClean="0"/>
              <a:t>和</a:t>
            </a:r>
            <a:r>
              <a:rPr lang="en-US" altLang="zh-CN" dirty="0" smtClean="0"/>
              <a:t>D15-D8</a:t>
            </a:r>
            <a:r>
              <a:rPr lang="zh-CN" altLang="en-US" dirty="0" smtClean="0"/>
              <a:t>通道。</a:t>
            </a:r>
            <a:endParaRPr lang="en-US" altLang="zh-CN" dirty="0" smtClean="0"/>
          </a:p>
          <a:p>
            <a:pPr marL="0" indent="0">
              <a:buNone/>
            </a:pPr>
            <a:r>
              <a:rPr lang="zh-CN" altLang="en-US" dirty="0" smtClean="0"/>
              <a:t>当</a:t>
            </a:r>
            <a:r>
              <a:rPr lang="zh-CN" altLang="en-US" dirty="0"/>
              <a:t>输入信号的电压大于当前设置的</a:t>
            </a:r>
            <a:r>
              <a:rPr lang="zh-CN" altLang="en-US" dirty="0" smtClean="0"/>
              <a:t>阈值（</a:t>
            </a:r>
            <a:r>
              <a:rPr lang="en-US" altLang="zh-CN" dirty="0" smtClean="0"/>
              <a:t>3.5V</a:t>
            </a:r>
            <a:r>
              <a:rPr lang="zh-CN" altLang="en-US" dirty="0" smtClean="0"/>
              <a:t>左右）时</a:t>
            </a:r>
            <a:r>
              <a:rPr lang="zh-CN" altLang="en-US" dirty="0"/>
              <a:t>，判定为逻辑</a:t>
            </a:r>
            <a:r>
              <a:rPr lang="en-US" altLang="zh-CN" dirty="0"/>
              <a:t>1</a:t>
            </a:r>
            <a:r>
              <a:rPr lang="zh-CN" altLang="en-US" dirty="0"/>
              <a:t>，否则为逻辑</a:t>
            </a:r>
            <a:r>
              <a:rPr lang="en-US" altLang="zh-CN" dirty="0"/>
              <a:t>0</a:t>
            </a:r>
            <a:r>
              <a:rPr lang="zh-CN" altLang="en-US" dirty="0"/>
              <a:t>。</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8534" y="535383"/>
            <a:ext cx="2497666" cy="5940395"/>
          </a:xfrm>
          <a:prstGeom prst="rect">
            <a:avLst/>
          </a:prstGeom>
        </p:spPr>
      </p:pic>
    </p:spTree>
    <p:extLst>
      <p:ext uri="{BB962C8B-B14F-4D97-AF65-F5344CB8AC3E}">
        <p14:creationId xmlns:p14="http://schemas.microsoft.com/office/powerpoint/2010/main" val="3279989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常见问题调整</a:t>
            </a:r>
          </a:p>
        </p:txBody>
      </p:sp>
      <p:sp>
        <p:nvSpPr>
          <p:cNvPr id="3" name="内容占位符 2"/>
          <p:cNvSpPr>
            <a:spLocks noGrp="1"/>
          </p:cNvSpPr>
          <p:nvPr>
            <p:ph idx="1"/>
          </p:nvPr>
        </p:nvSpPr>
        <p:spPr>
          <a:xfrm>
            <a:off x="628650" y="1825625"/>
            <a:ext cx="4900083" cy="4351338"/>
          </a:xfrm>
        </p:spPr>
        <p:txBody>
          <a:bodyPr/>
          <a:lstStyle/>
          <a:p>
            <a:pPr marL="0" indent="0">
              <a:buNone/>
            </a:pPr>
            <a:r>
              <a:rPr lang="en-US" altLang="zh-CN" dirty="0"/>
              <a:t>2</a:t>
            </a:r>
            <a:r>
              <a:rPr lang="zh-CN" altLang="en-US" dirty="0"/>
              <a:t>、</a:t>
            </a:r>
            <a:r>
              <a:rPr lang="zh-CN" altLang="en-US" dirty="0" smtClean="0"/>
              <a:t>选择通道</a:t>
            </a:r>
            <a:endParaRPr lang="en-US" altLang="zh-CN" dirty="0" smtClean="0"/>
          </a:p>
          <a:p>
            <a:pPr marL="0" indent="0">
              <a:buNone/>
            </a:pPr>
            <a:r>
              <a:rPr lang="zh-CN" altLang="en-US" dirty="0"/>
              <a:t>选择</a:t>
            </a:r>
            <a:r>
              <a:rPr lang="en-US" altLang="zh-CN" dirty="0"/>
              <a:t>LA</a:t>
            </a:r>
            <a:r>
              <a:rPr lang="zh-CN" altLang="en-US" dirty="0"/>
              <a:t>菜单的</a:t>
            </a:r>
            <a:r>
              <a:rPr lang="zh-CN" altLang="en-US" dirty="0" smtClean="0"/>
              <a:t>“通道</a:t>
            </a:r>
            <a:r>
              <a:rPr lang="en-US" altLang="zh-CN" dirty="0" smtClean="0"/>
              <a:t>/</a:t>
            </a:r>
            <a:r>
              <a:rPr lang="zh-CN" altLang="en-US" dirty="0" smtClean="0"/>
              <a:t>组”，如右图所示，使用多功能旋钮选择某一通道或某一组通道。选中的通道（组）可使用多功能旋钮实现在屏幕上移或下移。</a:t>
            </a:r>
            <a:endParaRPr lang="en-US" altLang="zh-CN" dirty="0"/>
          </a:p>
          <a:p>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414" y="158045"/>
            <a:ext cx="2707858" cy="6440311"/>
          </a:xfrm>
          <a:prstGeom prst="rect">
            <a:avLst/>
          </a:prstGeom>
        </p:spPr>
      </p:pic>
    </p:spTree>
    <p:extLst>
      <p:ext uri="{BB962C8B-B14F-4D97-AF65-F5344CB8AC3E}">
        <p14:creationId xmlns:p14="http://schemas.microsoft.com/office/powerpoint/2010/main" val="2567436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942417" cy="4351338"/>
          </a:xfrm>
        </p:spPr>
        <p:txBody>
          <a:bodyPr>
            <a:normAutofit/>
          </a:bodyPr>
          <a:lstStyle/>
          <a:p>
            <a:pPr marL="0" indent="0">
              <a:buNone/>
            </a:pPr>
            <a:r>
              <a:rPr lang="en-US" altLang="zh-CN" dirty="0" smtClean="0"/>
              <a:t>3</a:t>
            </a:r>
            <a:r>
              <a:rPr lang="zh-CN" altLang="en-US" dirty="0" smtClean="0"/>
              <a:t>、打开、关闭通道</a:t>
            </a:r>
            <a:endParaRPr lang="en-US" altLang="zh-CN" dirty="0" smtClean="0"/>
          </a:p>
          <a:p>
            <a:pPr marL="0" indent="0">
              <a:buNone/>
            </a:pPr>
            <a:r>
              <a:rPr lang="zh-CN" altLang="en-US" dirty="0"/>
              <a:t>选择</a:t>
            </a:r>
            <a:r>
              <a:rPr lang="en-US" altLang="zh-CN" dirty="0"/>
              <a:t>LA</a:t>
            </a:r>
            <a:r>
              <a:rPr lang="zh-CN" altLang="en-US" dirty="0"/>
              <a:t>菜单的“开</a:t>
            </a:r>
            <a:r>
              <a:rPr lang="en-US" altLang="zh-CN" dirty="0"/>
              <a:t>/</a:t>
            </a:r>
            <a:r>
              <a:rPr lang="zh-CN" altLang="en-US" dirty="0"/>
              <a:t>关”，使用菜单右侧软键选择</a:t>
            </a:r>
            <a:r>
              <a:rPr lang="en-US" altLang="zh-CN" dirty="0"/>
              <a:t>D7-D0</a:t>
            </a:r>
            <a:r>
              <a:rPr lang="zh-CN" altLang="en-US" dirty="0"/>
              <a:t>或</a:t>
            </a:r>
            <a:r>
              <a:rPr lang="en-US" altLang="zh-CN" dirty="0"/>
              <a:t>D15-D8</a:t>
            </a:r>
            <a:r>
              <a:rPr lang="zh-CN" altLang="en-US" dirty="0"/>
              <a:t>打开或关闭。也可如右图所示，使用多功能旋钮选中需要显示的通道波形。</a:t>
            </a:r>
            <a:endParaRPr lang="en-US" altLang="zh-CN" dirty="0"/>
          </a:p>
          <a:p>
            <a:pPr marL="0" indent="0">
              <a:buNone/>
            </a:pPr>
            <a:r>
              <a:rPr lang="zh-CN" altLang="en-US" dirty="0"/>
              <a:t>还可将若干通道自定义为组，同时打开或关闭。</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794" y="417688"/>
            <a:ext cx="2654011" cy="6312242"/>
          </a:xfrm>
          <a:prstGeom prst="rect">
            <a:avLst/>
          </a:prstGeom>
        </p:spPr>
      </p:pic>
    </p:spTree>
    <p:extLst>
      <p:ext uri="{BB962C8B-B14F-4D97-AF65-F5344CB8AC3E}">
        <p14:creationId xmlns:p14="http://schemas.microsoft.com/office/powerpoint/2010/main" val="3235414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dirty="0" smtClean="0"/>
              <a:t>一、实验课概述</a:t>
            </a:r>
          </a:p>
        </p:txBody>
      </p:sp>
      <p:sp>
        <p:nvSpPr>
          <p:cNvPr id="6147" name="Rectangle 3"/>
          <p:cNvSpPr>
            <a:spLocks noGrp="1" noChangeArrowheads="1"/>
          </p:cNvSpPr>
          <p:nvPr>
            <p:ph idx="1"/>
          </p:nvPr>
        </p:nvSpPr>
        <p:spPr>
          <a:xfrm>
            <a:off x="457200" y="2285992"/>
            <a:ext cx="8229600" cy="4038608"/>
          </a:xfrm>
        </p:spPr>
        <p:txBody>
          <a:bodyPr>
            <a:normAutofit/>
          </a:bodyPr>
          <a:lstStyle/>
          <a:p>
            <a:pPr eaLnBrk="1" hangingPunct="1">
              <a:buFontTx/>
              <a:buNone/>
            </a:pPr>
            <a:r>
              <a:rPr lang="en-US" altLang="zh-CN" dirty="0" smtClean="0"/>
              <a:t>          </a:t>
            </a:r>
            <a:r>
              <a:rPr lang="zh-CN" altLang="en-US" dirty="0" smtClean="0"/>
              <a:t>通过实验可巩固和扩充学过的理论知识。更重要的是通过实验训练，使同学掌握必要的实验技能和培养科学的实验作风。</a:t>
            </a:r>
          </a:p>
          <a:p>
            <a:pPr eaLnBrk="1" hangingPunct="1">
              <a:buFontTx/>
              <a:buNone/>
            </a:pPr>
            <a:r>
              <a:rPr lang="zh-CN" altLang="en-US" dirty="0" smtClean="0"/>
              <a:t>           本课程要求学生了解所用仪器，熟练使用仪器，具备对基本电路的分析和设计。拟定实验步骤，对电路进行必要的检测，查出故障与排除故障的能力，综合实验结果与写实验报告的能力。</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519083" cy="4800953"/>
          </a:xfrm>
        </p:spPr>
        <p:txBody>
          <a:bodyPr>
            <a:normAutofit lnSpcReduction="10000"/>
          </a:bodyPr>
          <a:lstStyle/>
          <a:p>
            <a:pPr marL="0" indent="0">
              <a:buNone/>
            </a:pPr>
            <a:r>
              <a:rPr lang="en-US" altLang="zh-CN" dirty="0" smtClean="0"/>
              <a:t>4</a:t>
            </a:r>
            <a:r>
              <a:rPr lang="zh-CN" altLang="en-US" dirty="0" smtClean="0"/>
              <a:t>、通道波形重叠晃动</a:t>
            </a:r>
            <a:endParaRPr lang="en-US" altLang="zh-CN" dirty="0" smtClean="0"/>
          </a:p>
          <a:p>
            <a:pPr marL="0" indent="0">
              <a:buNone/>
            </a:pPr>
            <a:r>
              <a:rPr lang="zh-CN" altLang="en-US" dirty="0" smtClean="0"/>
              <a:t>通过</a:t>
            </a:r>
            <a:r>
              <a:rPr lang="en-US" altLang="zh-CN" dirty="0" smtClean="0"/>
              <a:t>TRIGGER</a:t>
            </a:r>
            <a:r>
              <a:rPr lang="zh-CN" altLang="en-US" dirty="0" smtClean="0"/>
              <a:t>区域的</a:t>
            </a:r>
            <a:r>
              <a:rPr lang="en-US" altLang="zh-CN" dirty="0" smtClean="0"/>
              <a:t>MENU</a:t>
            </a:r>
            <a:r>
              <a:rPr lang="zh-CN" altLang="en-US" dirty="0" smtClean="0"/>
              <a:t>按钮切换到触发菜单，选择波形稳定且上升沿较少的通道作为触发信源，触发方式选择自动触发，触发边沿选择上升沿。</a:t>
            </a:r>
            <a:endParaRPr lang="en-US" altLang="zh-CN" dirty="0" smtClean="0"/>
          </a:p>
          <a:p>
            <a:pPr marL="0" indent="0">
              <a:buNone/>
            </a:pPr>
            <a:r>
              <a:rPr lang="zh-CN" altLang="en-US" dirty="0" smtClean="0"/>
              <a:t>然后缓慢旋转</a:t>
            </a:r>
            <a:r>
              <a:rPr lang="en-US" altLang="zh-CN" dirty="0"/>
              <a:t>TRIGGER</a:t>
            </a:r>
            <a:r>
              <a:rPr lang="zh-CN" altLang="en-US" dirty="0"/>
              <a:t>区域的</a:t>
            </a:r>
            <a:r>
              <a:rPr lang="en-US" altLang="zh-CN" dirty="0" smtClean="0"/>
              <a:t>LEVEL</a:t>
            </a:r>
            <a:r>
              <a:rPr lang="zh-CN" altLang="en-US" dirty="0" smtClean="0"/>
              <a:t>旋钮，即触发电平，直至波形稳定。</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a:p>
          <a:p>
            <a:pPr marL="0" indent="0">
              <a:buNone/>
            </a:pPr>
            <a:r>
              <a:rPr lang="zh-CN" altLang="en-US" sz="2000" dirty="0" smtClean="0">
                <a:solidFill>
                  <a:srgbClr val="FF0000"/>
                </a:solidFill>
              </a:rPr>
              <a:t>其他问题可参考</a:t>
            </a:r>
            <a:r>
              <a:rPr lang="en-US" altLang="zh-CN" sz="2000" dirty="0" err="1" smtClean="0">
                <a:solidFill>
                  <a:srgbClr val="FF0000"/>
                </a:solidFill>
              </a:rPr>
              <a:t>Rigol</a:t>
            </a:r>
            <a:r>
              <a:rPr lang="zh-CN" altLang="en-US" sz="2000" dirty="0" smtClean="0">
                <a:solidFill>
                  <a:srgbClr val="FF0000"/>
                </a:solidFill>
              </a:rPr>
              <a:t>公司</a:t>
            </a:r>
            <a:r>
              <a:rPr lang="en-US" altLang="zh-CN" sz="2000" dirty="0" smtClean="0">
                <a:solidFill>
                  <a:srgbClr val="FF0000"/>
                </a:solidFill>
              </a:rPr>
              <a:t>MSO</a:t>
            </a:r>
            <a:r>
              <a:rPr lang="zh-CN" altLang="en-US" sz="2000" dirty="0">
                <a:solidFill>
                  <a:srgbClr val="FF0000"/>
                </a:solidFill>
              </a:rPr>
              <a:t>－</a:t>
            </a:r>
            <a:r>
              <a:rPr lang="en-US" altLang="zh-CN" sz="2000" dirty="0">
                <a:solidFill>
                  <a:srgbClr val="FF0000"/>
                </a:solidFill>
              </a:rPr>
              <a:t>DS2000A</a:t>
            </a:r>
            <a:r>
              <a:rPr lang="zh-CN" altLang="en-US" sz="2000" smtClean="0">
                <a:solidFill>
                  <a:srgbClr val="FF0000"/>
                </a:solidFill>
              </a:rPr>
              <a:t>系列示波器用户手册 </a:t>
            </a:r>
            <a:r>
              <a:rPr lang="zh-CN" altLang="en-US" sz="2000" dirty="0" smtClean="0">
                <a:solidFill>
                  <a:srgbClr val="FF0000"/>
                </a:solidFill>
              </a:rPr>
              <a:t>第</a:t>
            </a:r>
            <a:r>
              <a:rPr lang="en-US" altLang="zh-CN" sz="2000" dirty="0" smtClean="0">
                <a:solidFill>
                  <a:srgbClr val="FF0000"/>
                </a:solidFill>
              </a:rPr>
              <a:t>7</a:t>
            </a:r>
            <a:r>
              <a:rPr lang="zh-CN" altLang="en-US" sz="2000" dirty="0" smtClean="0">
                <a:solidFill>
                  <a:srgbClr val="FF0000"/>
                </a:solidFill>
              </a:rPr>
              <a:t>章 数字通道部分</a:t>
            </a:r>
            <a:endParaRPr lang="en-US" altLang="zh-CN" sz="2000" dirty="0" smtClean="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2770" y="293512"/>
            <a:ext cx="2662766" cy="6333066"/>
          </a:xfrm>
          <a:prstGeom prst="rect">
            <a:avLst/>
          </a:prstGeom>
        </p:spPr>
      </p:pic>
      <p:cxnSp>
        <p:nvCxnSpPr>
          <p:cNvPr id="6" name="直接箭头连接符 5"/>
          <p:cNvCxnSpPr/>
          <p:nvPr/>
        </p:nvCxnSpPr>
        <p:spPr>
          <a:xfrm>
            <a:off x="6028266" y="786009"/>
            <a:ext cx="1354667" cy="2977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39268" y="457116"/>
            <a:ext cx="1286933" cy="923330"/>
          </a:xfrm>
          <a:prstGeom prst="rect">
            <a:avLst/>
          </a:prstGeom>
          <a:noFill/>
        </p:spPr>
        <p:txBody>
          <a:bodyPr wrap="square" rtlCol="0">
            <a:spAutoFit/>
          </a:bodyPr>
          <a:lstStyle/>
          <a:p>
            <a:r>
              <a:rPr lang="zh-CN" altLang="en-US" dirty="0" smtClean="0">
                <a:solidFill>
                  <a:srgbClr val="FF0000"/>
                </a:solidFill>
              </a:rPr>
              <a:t>当前的触发</a:t>
            </a:r>
            <a:endParaRPr lang="en-US" altLang="zh-CN" dirty="0" smtClean="0">
              <a:solidFill>
                <a:srgbClr val="FF0000"/>
              </a:solidFill>
            </a:endParaRPr>
          </a:p>
          <a:p>
            <a:r>
              <a:rPr lang="zh-CN" altLang="en-US" dirty="0" smtClean="0">
                <a:solidFill>
                  <a:srgbClr val="FF0000"/>
                </a:solidFill>
              </a:rPr>
              <a:t>电平值</a:t>
            </a:r>
            <a:endParaRPr lang="zh-CN" altLang="en-US" dirty="0">
              <a:solidFill>
                <a:srgbClr val="FF0000"/>
              </a:solidFill>
            </a:endParaRPr>
          </a:p>
        </p:txBody>
      </p:sp>
    </p:spTree>
    <p:extLst>
      <p:ext uri="{BB962C8B-B14F-4D97-AF65-F5344CB8AC3E}">
        <p14:creationId xmlns:p14="http://schemas.microsoft.com/office/powerpoint/2010/main" val="3235414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410869" y="285730"/>
            <a:ext cx="6172200" cy="642941"/>
          </a:xfrm>
        </p:spPr>
        <p:txBody>
          <a:bodyPr>
            <a:normAutofit/>
          </a:bodyPr>
          <a:lstStyle/>
          <a:p>
            <a:r>
              <a:rPr lang="zh-CN" altLang="en-US" dirty="0" smtClean="0"/>
              <a:t>前面板功能简介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21</a:t>
            </a:fld>
            <a:endParaRPr lang="zh-CN" altLang="en-US"/>
          </a:p>
        </p:txBody>
      </p:sp>
      <p:pic>
        <p:nvPicPr>
          <p:cNvPr id="3074" name="Picture 2"/>
          <p:cNvPicPr>
            <a:picLocks noChangeAspect="1" noChangeArrowheads="1"/>
          </p:cNvPicPr>
          <p:nvPr/>
        </p:nvPicPr>
        <p:blipFill>
          <a:blip r:embed="rId2" cstate="print"/>
          <a:srcRect/>
          <a:stretch>
            <a:fillRect/>
          </a:stretch>
        </p:blipFill>
        <p:spPr bwMode="auto">
          <a:xfrm>
            <a:off x="1678761" y="785794"/>
            <a:ext cx="5472113" cy="37909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1625182" y="4505343"/>
            <a:ext cx="5472113" cy="12096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1678800" y="5686427"/>
            <a:ext cx="5464969" cy="1171575"/>
          </a:xfrm>
          <a:prstGeom prst="rect">
            <a:avLst/>
          </a:prstGeom>
          <a:noFill/>
          <a:ln w="9525">
            <a:noFill/>
            <a:miter lim="800000"/>
            <a:headEnd/>
            <a:tailEnd/>
          </a:ln>
          <a:effectLst/>
        </p:spPr>
      </p:pic>
    </p:spTree>
    <p:extLst>
      <p:ext uri="{BB962C8B-B14F-4D97-AF65-F5344CB8AC3E}">
        <p14:creationId xmlns:p14="http://schemas.microsoft.com/office/powerpoint/2010/main" val="2298273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22</a:t>
            </a:fld>
            <a:endParaRPr lang="zh-CN" altLang="en-US"/>
          </a:p>
        </p:txBody>
      </p:sp>
      <p:pic>
        <p:nvPicPr>
          <p:cNvPr id="4098" name="Picture 2"/>
          <p:cNvPicPr>
            <a:picLocks noChangeAspect="1" noChangeArrowheads="1"/>
          </p:cNvPicPr>
          <p:nvPr/>
        </p:nvPicPr>
        <p:blipFill>
          <a:blip r:embed="rId2" cstate="print"/>
          <a:srcRect/>
          <a:stretch>
            <a:fillRect/>
          </a:stretch>
        </p:blipFill>
        <p:spPr bwMode="auto">
          <a:xfrm>
            <a:off x="1785918" y="857234"/>
            <a:ext cx="5357813" cy="4505325"/>
          </a:xfrm>
          <a:prstGeom prst="rect">
            <a:avLst/>
          </a:prstGeom>
          <a:noFill/>
          <a:ln w="9525">
            <a:noFill/>
            <a:miter lim="800000"/>
            <a:headEnd/>
            <a:tailEnd/>
          </a:ln>
          <a:effectLst/>
        </p:spPr>
      </p:pic>
    </p:spTree>
    <p:extLst>
      <p:ext uri="{BB962C8B-B14F-4D97-AF65-F5344CB8AC3E}">
        <p14:creationId xmlns:p14="http://schemas.microsoft.com/office/powerpoint/2010/main" val="20263372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23</a:t>
            </a:fld>
            <a:endParaRPr lang="zh-CN" altLang="en-US"/>
          </a:p>
        </p:txBody>
      </p:sp>
      <p:pic>
        <p:nvPicPr>
          <p:cNvPr id="5122" name="Picture 2"/>
          <p:cNvPicPr>
            <a:picLocks noChangeAspect="1" noChangeArrowheads="1"/>
          </p:cNvPicPr>
          <p:nvPr/>
        </p:nvPicPr>
        <p:blipFill>
          <a:blip r:embed="rId2" cstate="print"/>
          <a:srcRect/>
          <a:stretch>
            <a:fillRect/>
          </a:stretch>
        </p:blipFill>
        <p:spPr bwMode="auto">
          <a:xfrm>
            <a:off x="1782367" y="1081090"/>
            <a:ext cx="5579269" cy="4695825"/>
          </a:xfrm>
          <a:prstGeom prst="rect">
            <a:avLst/>
          </a:prstGeom>
          <a:noFill/>
          <a:ln w="9525">
            <a:noFill/>
            <a:miter lim="800000"/>
            <a:headEnd/>
            <a:tailEnd/>
          </a:ln>
          <a:effectLst/>
        </p:spPr>
      </p:pic>
    </p:spTree>
    <p:extLst>
      <p:ext uri="{BB962C8B-B14F-4D97-AF65-F5344CB8AC3E}">
        <p14:creationId xmlns:p14="http://schemas.microsoft.com/office/powerpoint/2010/main" val="2556399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24</a:t>
            </a:fld>
            <a:endParaRPr lang="zh-CN" altLang="en-US"/>
          </a:p>
        </p:txBody>
      </p:sp>
      <p:pic>
        <p:nvPicPr>
          <p:cNvPr id="6146" name="Picture 2"/>
          <p:cNvPicPr>
            <a:picLocks noChangeAspect="1" noChangeArrowheads="1"/>
          </p:cNvPicPr>
          <p:nvPr/>
        </p:nvPicPr>
        <p:blipFill>
          <a:blip r:embed="rId2" cstate="print"/>
          <a:srcRect/>
          <a:stretch>
            <a:fillRect/>
          </a:stretch>
        </p:blipFill>
        <p:spPr bwMode="auto">
          <a:xfrm>
            <a:off x="1732339" y="785794"/>
            <a:ext cx="5500688" cy="1676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1678762" y="2357406"/>
            <a:ext cx="5536406" cy="17907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1678762" y="4071920"/>
            <a:ext cx="5550694" cy="1762125"/>
          </a:xfrm>
          <a:prstGeom prst="rect">
            <a:avLst/>
          </a:prstGeom>
          <a:noFill/>
          <a:ln w="9525">
            <a:noFill/>
            <a:miter lim="800000"/>
            <a:headEnd/>
            <a:tailEnd/>
          </a:ln>
          <a:effectLst/>
        </p:spPr>
      </p:pic>
    </p:spTree>
    <p:extLst>
      <p:ext uri="{BB962C8B-B14F-4D97-AF65-F5344CB8AC3E}">
        <p14:creationId xmlns:p14="http://schemas.microsoft.com/office/powerpoint/2010/main" val="3463544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25</a:t>
            </a:fld>
            <a:endParaRPr lang="zh-CN" altLang="en-US"/>
          </a:p>
        </p:txBody>
      </p:sp>
      <p:pic>
        <p:nvPicPr>
          <p:cNvPr id="3" name="Picture 5"/>
          <p:cNvPicPr>
            <a:picLocks noChangeAspect="1" noChangeArrowheads="1"/>
          </p:cNvPicPr>
          <p:nvPr/>
        </p:nvPicPr>
        <p:blipFill>
          <a:blip r:embed="rId2" cstate="print"/>
          <a:srcRect/>
          <a:stretch>
            <a:fillRect/>
          </a:stretch>
        </p:blipFill>
        <p:spPr bwMode="auto">
          <a:xfrm>
            <a:off x="1785918" y="1928802"/>
            <a:ext cx="5557838" cy="2667000"/>
          </a:xfrm>
          <a:prstGeom prst="rect">
            <a:avLst/>
          </a:prstGeom>
          <a:noFill/>
          <a:ln w="9525">
            <a:noFill/>
            <a:miter lim="800000"/>
            <a:headEnd/>
            <a:tailEnd/>
          </a:ln>
          <a:effectLst/>
        </p:spPr>
      </p:pic>
    </p:spTree>
    <p:extLst>
      <p:ext uri="{BB962C8B-B14F-4D97-AF65-F5344CB8AC3E}">
        <p14:creationId xmlns:p14="http://schemas.microsoft.com/office/powerpoint/2010/main" val="9494330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26</a:t>
            </a:fld>
            <a:endParaRPr lang="zh-CN" altLang="en-US"/>
          </a:p>
        </p:txBody>
      </p:sp>
      <p:pic>
        <p:nvPicPr>
          <p:cNvPr id="7170" name="Picture 2"/>
          <p:cNvPicPr>
            <a:picLocks noChangeAspect="1" noChangeArrowheads="1"/>
          </p:cNvPicPr>
          <p:nvPr/>
        </p:nvPicPr>
        <p:blipFill>
          <a:blip r:embed="rId2" cstate="print"/>
          <a:srcRect/>
          <a:stretch>
            <a:fillRect/>
          </a:stretch>
        </p:blipFill>
        <p:spPr bwMode="auto">
          <a:xfrm>
            <a:off x="1771650" y="1057275"/>
            <a:ext cx="5600700" cy="4743450"/>
          </a:xfrm>
          <a:prstGeom prst="rect">
            <a:avLst/>
          </a:prstGeom>
          <a:noFill/>
          <a:ln w="9525">
            <a:noFill/>
            <a:miter lim="800000"/>
            <a:headEnd/>
            <a:tailEnd/>
          </a:ln>
          <a:effectLst/>
        </p:spPr>
      </p:pic>
    </p:spTree>
    <p:extLst>
      <p:ext uri="{BB962C8B-B14F-4D97-AF65-F5344CB8AC3E}">
        <p14:creationId xmlns:p14="http://schemas.microsoft.com/office/powerpoint/2010/main" val="2475591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27</a:t>
            </a:fld>
            <a:endParaRPr lang="zh-CN" altLang="en-US"/>
          </a:p>
        </p:txBody>
      </p:sp>
      <p:pic>
        <p:nvPicPr>
          <p:cNvPr id="8194" name="Picture 2"/>
          <p:cNvPicPr>
            <a:picLocks noChangeAspect="1" noChangeArrowheads="1"/>
          </p:cNvPicPr>
          <p:nvPr/>
        </p:nvPicPr>
        <p:blipFill>
          <a:blip r:embed="rId2" cstate="print"/>
          <a:srcRect/>
          <a:stretch>
            <a:fillRect/>
          </a:stretch>
        </p:blipFill>
        <p:spPr bwMode="auto">
          <a:xfrm>
            <a:off x="1678762" y="571480"/>
            <a:ext cx="5765006" cy="3181350"/>
          </a:xfrm>
          <a:prstGeom prst="rect">
            <a:avLst/>
          </a:prstGeom>
          <a:noFill/>
          <a:ln w="9525">
            <a:noFill/>
            <a:miter lim="800000"/>
            <a:headEnd/>
            <a:tailEnd/>
          </a:ln>
          <a:effectLst/>
        </p:spPr>
      </p:pic>
    </p:spTree>
    <p:extLst>
      <p:ext uri="{BB962C8B-B14F-4D97-AF65-F5344CB8AC3E}">
        <p14:creationId xmlns:p14="http://schemas.microsoft.com/office/powerpoint/2010/main" val="17429249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28</a:t>
            </a:fld>
            <a:endParaRPr lang="zh-CN" altLang="en-US"/>
          </a:p>
        </p:txBody>
      </p:sp>
      <p:pic>
        <p:nvPicPr>
          <p:cNvPr id="9218" name="Picture 2"/>
          <p:cNvPicPr>
            <a:picLocks noChangeAspect="1" noChangeArrowheads="1"/>
          </p:cNvPicPr>
          <p:nvPr/>
        </p:nvPicPr>
        <p:blipFill>
          <a:blip r:embed="rId2" cstate="print"/>
          <a:srcRect/>
          <a:stretch>
            <a:fillRect/>
          </a:stretch>
        </p:blipFill>
        <p:spPr bwMode="auto">
          <a:xfrm>
            <a:off x="1785919" y="428604"/>
            <a:ext cx="5550694" cy="24955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1732341" y="3148015"/>
            <a:ext cx="5493544" cy="561975"/>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a:stretch>
            <a:fillRect/>
          </a:stretch>
        </p:blipFill>
        <p:spPr bwMode="auto">
          <a:xfrm>
            <a:off x="1732341" y="3717138"/>
            <a:ext cx="5550694" cy="885825"/>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1732339" y="4610111"/>
            <a:ext cx="5529263" cy="542925"/>
          </a:xfrm>
          <a:prstGeom prst="rect">
            <a:avLst/>
          </a:prstGeom>
          <a:noFill/>
          <a:ln w="9525">
            <a:noFill/>
            <a:miter lim="800000"/>
            <a:headEnd/>
            <a:tailEnd/>
          </a:ln>
          <a:effectLst/>
        </p:spPr>
      </p:pic>
      <p:pic>
        <p:nvPicPr>
          <p:cNvPr id="9222" name="Picture 6"/>
          <p:cNvPicPr>
            <a:picLocks noChangeAspect="1" noChangeArrowheads="1"/>
          </p:cNvPicPr>
          <p:nvPr/>
        </p:nvPicPr>
        <p:blipFill>
          <a:blip r:embed="rId6" cstate="print"/>
          <a:srcRect/>
          <a:stretch>
            <a:fillRect/>
          </a:stretch>
        </p:blipFill>
        <p:spPr bwMode="auto">
          <a:xfrm>
            <a:off x="1678762" y="5160184"/>
            <a:ext cx="5607844" cy="619125"/>
          </a:xfrm>
          <a:prstGeom prst="rect">
            <a:avLst/>
          </a:prstGeom>
          <a:noFill/>
          <a:ln w="9525">
            <a:noFill/>
            <a:miter lim="800000"/>
            <a:headEnd/>
            <a:tailEnd/>
          </a:ln>
          <a:effectLst/>
        </p:spPr>
      </p:pic>
      <p:pic>
        <p:nvPicPr>
          <p:cNvPr id="9223" name="Picture 7"/>
          <p:cNvPicPr>
            <a:picLocks noChangeAspect="1" noChangeArrowheads="1"/>
          </p:cNvPicPr>
          <p:nvPr/>
        </p:nvPicPr>
        <p:blipFill>
          <a:blip r:embed="rId7" cstate="print"/>
          <a:srcRect/>
          <a:stretch>
            <a:fillRect/>
          </a:stretch>
        </p:blipFill>
        <p:spPr bwMode="auto">
          <a:xfrm>
            <a:off x="1732341" y="5786456"/>
            <a:ext cx="5522119" cy="847725"/>
          </a:xfrm>
          <a:prstGeom prst="rect">
            <a:avLst/>
          </a:prstGeom>
          <a:noFill/>
          <a:ln w="9525">
            <a:noFill/>
            <a:miter lim="800000"/>
            <a:headEnd/>
            <a:tailEnd/>
          </a:ln>
          <a:effectLst/>
        </p:spPr>
      </p:pic>
    </p:spTree>
    <p:extLst>
      <p:ext uri="{BB962C8B-B14F-4D97-AF65-F5344CB8AC3E}">
        <p14:creationId xmlns:p14="http://schemas.microsoft.com/office/powerpoint/2010/main" val="1659510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29</a:t>
            </a:fld>
            <a:endParaRPr lang="zh-CN" altLang="en-US"/>
          </a:p>
        </p:txBody>
      </p:sp>
      <p:pic>
        <p:nvPicPr>
          <p:cNvPr id="10242" name="Picture 2"/>
          <p:cNvPicPr>
            <a:picLocks noChangeAspect="1" noChangeArrowheads="1"/>
          </p:cNvPicPr>
          <p:nvPr/>
        </p:nvPicPr>
        <p:blipFill>
          <a:blip r:embed="rId2" cstate="print"/>
          <a:srcRect/>
          <a:stretch>
            <a:fillRect/>
          </a:stretch>
        </p:blipFill>
        <p:spPr bwMode="auto">
          <a:xfrm>
            <a:off x="1678762" y="857232"/>
            <a:ext cx="5479256" cy="2133600"/>
          </a:xfrm>
          <a:prstGeom prst="rect">
            <a:avLst/>
          </a:prstGeom>
          <a:noFill/>
          <a:ln w="9525">
            <a:noFill/>
            <a:miter lim="800000"/>
            <a:headEnd/>
            <a:tailEnd/>
          </a:ln>
          <a:effectLst/>
        </p:spPr>
      </p:pic>
    </p:spTree>
    <p:extLst>
      <p:ext uri="{BB962C8B-B14F-4D97-AF65-F5344CB8AC3E}">
        <p14:creationId xmlns:p14="http://schemas.microsoft.com/office/powerpoint/2010/main" val="3566715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smtClean="0"/>
              <a:t>一、实验课概述</a:t>
            </a:r>
          </a:p>
        </p:txBody>
      </p:sp>
      <p:sp>
        <p:nvSpPr>
          <p:cNvPr id="7171" name="Rectangle 3"/>
          <p:cNvSpPr>
            <a:spLocks noGrp="1" noChangeArrowheads="1"/>
          </p:cNvSpPr>
          <p:nvPr>
            <p:ph idx="1"/>
          </p:nvPr>
        </p:nvSpPr>
        <p:spPr>
          <a:xfrm>
            <a:off x="457200" y="2143116"/>
            <a:ext cx="8229600" cy="4181484"/>
          </a:xfrm>
        </p:spPr>
        <p:txBody>
          <a:bodyPr/>
          <a:lstStyle/>
          <a:p>
            <a:pPr eaLnBrk="1" hangingPunct="1">
              <a:buFontTx/>
              <a:buNone/>
            </a:pPr>
            <a:r>
              <a:rPr lang="zh-CN" altLang="en-US" dirty="0" smtClean="0"/>
              <a:t>           要求独立完成设计、安装、调整、测试的全过程。提高知识工程应用能力。</a:t>
            </a:r>
            <a:endParaRPr lang="en-US" altLang="zh-CN" dirty="0" smtClean="0"/>
          </a:p>
          <a:p>
            <a:pPr eaLnBrk="1" hangingPunct="1">
              <a:buFontTx/>
              <a:buNone/>
            </a:pPr>
            <a:r>
              <a:rPr lang="en-US" altLang="zh-CN" dirty="0" smtClean="0"/>
              <a:t>            </a:t>
            </a:r>
            <a:r>
              <a:rPr lang="zh-CN" altLang="en-US" dirty="0" smtClean="0"/>
              <a:t>实验中遇到问题先尝试自行解决，解决不了的，再请教老师或</a:t>
            </a:r>
            <a:r>
              <a:rPr lang="en-US" altLang="zh-CN" dirty="0" smtClean="0"/>
              <a:t>TA</a:t>
            </a:r>
            <a:r>
              <a:rPr lang="zh-CN" altLang="en-US" dirty="0" smtClean="0"/>
              <a:t>。</a:t>
            </a:r>
            <a:endParaRPr lang="en-US" altLang="zh-CN" dirty="0" smtClean="0"/>
          </a:p>
          <a:p>
            <a:pPr eaLnBrk="1" hangingPunct="1">
              <a:buFontTx/>
              <a:buNone/>
            </a:pPr>
            <a:r>
              <a:rPr lang="en-US" altLang="zh-CN" dirty="0" smtClean="0"/>
              <a:t>             </a:t>
            </a:r>
            <a:r>
              <a:rPr lang="zh-CN" altLang="en-US" dirty="0" smtClean="0"/>
              <a:t>每次实验的过程分为：预习</a:t>
            </a:r>
            <a:r>
              <a:rPr lang="en-US" altLang="zh-CN" dirty="0" smtClean="0"/>
              <a:t>+</a:t>
            </a:r>
            <a:r>
              <a:rPr lang="zh-CN" altLang="en-US" dirty="0" smtClean="0"/>
              <a:t>课上实验</a:t>
            </a:r>
            <a:r>
              <a:rPr lang="en-US" altLang="zh-CN" dirty="0" smtClean="0"/>
              <a:t>+</a:t>
            </a:r>
            <a:r>
              <a:rPr lang="zh-CN" altLang="en-US" dirty="0" smtClean="0"/>
              <a:t>课后总结</a:t>
            </a:r>
            <a:endParaRPr lang="en-US" altLang="zh-CN" dirty="0" smtClean="0"/>
          </a:p>
          <a:p>
            <a:pPr eaLnBrk="1" hangingPunct="1">
              <a:buFontTx/>
              <a:buNone/>
            </a:pPr>
            <a:r>
              <a:rPr lang="en-US" altLang="zh-CN" dirty="0" smtClean="0"/>
              <a:t>             </a:t>
            </a:r>
            <a:r>
              <a:rPr lang="zh-CN" altLang="en-US" dirty="0" smtClean="0"/>
              <a:t>时间分配比例大致为：</a:t>
            </a:r>
            <a:r>
              <a:rPr lang="en-US" altLang="zh-CN" dirty="0" smtClean="0">
                <a:latin typeface="+mn-ea"/>
              </a:rPr>
              <a:t>1.5:1:1.5</a:t>
            </a:r>
            <a:endParaRPr lang="zh-CN" alt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30</a:t>
            </a:fld>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753792" y="1090615"/>
            <a:ext cx="5636419" cy="4676775"/>
          </a:xfrm>
          <a:prstGeom prst="rect">
            <a:avLst/>
          </a:prstGeom>
          <a:noFill/>
          <a:ln w="9525">
            <a:noFill/>
            <a:miter lim="800000"/>
            <a:headEnd/>
            <a:tailEnd/>
          </a:ln>
          <a:effectLst/>
        </p:spPr>
      </p:pic>
    </p:spTree>
    <p:extLst>
      <p:ext uri="{BB962C8B-B14F-4D97-AF65-F5344CB8AC3E}">
        <p14:creationId xmlns:p14="http://schemas.microsoft.com/office/powerpoint/2010/main" val="41321672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31</a:t>
            </a:fld>
            <a:endParaRPr lang="zh-CN" altLang="en-US"/>
          </a:p>
        </p:txBody>
      </p:sp>
      <p:sp>
        <p:nvSpPr>
          <p:cNvPr id="3" name="TextBox 2"/>
          <p:cNvSpPr txBox="1"/>
          <p:nvPr/>
        </p:nvSpPr>
        <p:spPr>
          <a:xfrm>
            <a:off x="1518025" y="357166"/>
            <a:ext cx="3268289" cy="523220"/>
          </a:xfrm>
          <a:prstGeom prst="rect">
            <a:avLst/>
          </a:prstGeom>
          <a:noFill/>
        </p:spPr>
        <p:txBody>
          <a:bodyPr wrap="square" rtlCol="0">
            <a:spAutoFit/>
          </a:bodyPr>
          <a:lstStyle/>
          <a:p>
            <a:pPr>
              <a:buFont typeface="Arial" pitchFamily="34" charset="0"/>
              <a:buChar char="•"/>
            </a:pPr>
            <a:r>
              <a:rPr lang="zh-CN" altLang="en-US" sz="2800" b="1" dirty="0"/>
              <a:t>  用户界面</a:t>
            </a:r>
          </a:p>
        </p:txBody>
      </p:sp>
      <p:pic>
        <p:nvPicPr>
          <p:cNvPr id="12290" name="Picture 2"/>
          <p:cNvPicPr>
            <a:picLocks noChangeAspect="1" noChangeArrowheads="1"/>
          </p:cNvPicPr>
          <p:nvPr/>
        </p:nvPicPr>
        <p:blipFill>
          <a:blip r:embed="rId2" cstate="print"/>
          <a:srcRect/>
          <a:stretch>
            <a:fillRect/>
          </a:stretch>
        </p:blipFill>
        <p:spPr bwMode="auto">
          <a:xfrm>
            <a:off x="1678761" y="1071546"/>
            <a:ext cx="5439987" cy="5139978"/>
          </a:xfrm>
          <a:prstGeom prst="rect">
            <a:avLst/>
          </a:prstGeom>
          <a:noFill/>
          <a:ln w="9525">
            <a:noFill/>
            <a:miter lim="800000"/>
            <a:headEnd/>
            <a:tailEnd/>
          </a:ln>
          <a:effectLst/>
        </p:spPr>
      </p:pic>
    </p:spTree>
    <p:extLst>
      <p:ext uri="{BB962C8B-B14F-4D97-AF65-F5344CB8AC3E}">
        <p14:creationId xmlns:p14="http://schemas.microsoft.com/office/powerpoint/2010/main" val="1506952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32</a:t>
            </a:fld>
            <a:endParaRPr lang="zh-CN" altLang="en-US"/>
          </a:p>
        </p:txBody>
      </p:sp>
      <p:pic>
        <p:nvPicPr>
          <p:cNvPr id="13314" name="Picture 2"/>
          <p:cNvPicPr>
            <a:picLocks noChangeAspect="1" noChangeArrowheads="1"/>
          </p:cNvPicPr>
          <p:nvPr/>
        </p:nvPicPr>
        <p:blipFill>
          <a:blip r:embed="rId2" cstate="print"/>
          <a:srcRect/>
          <a:stretch>
            <a:fillRect/>
          </a:stretch>
        </p:blipFill>
        <p:spPr bwMode="auto">
          <a:xfrm>
            <a:off x="1893075" y="500044"/>
            <a:ext cx="4471988" cy="9620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1893076" y="1643050"/>
            <a:ext cx="4421981" cy="9334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1893076" y="2643182"/>
            <a:ext cx="4307681" cy="704850"/>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1893075" y="3643316"/>
            <a:ext cx="4471988" cy="1190625"/>
          </a:xfrm>
          <a:prstGeom prst="rect">
            <a:avLst/>
          </a:prstGeom>
          <a:noFill/>
          <a:ln w="9525">
            <a:noFill/>
            <a:miter lim="800000"/>
            <a:headEnd/>
            <a:tailEnd/>
          </a:ln>
          <a:effectLst/>
        </p:spPr>
      </p:pic>
      <p:pic>
        <p:nvPicPr>
          <p:cNvPr id="13318" name="Picture 6"/>
          <p:cNvPicPr>
            <a:picLocks noChangeAspect="1" noChangeArrowheads="1"/>
          </p:cNvPicPr>
          <p:nvPr/>
        </p:nvPicPr>
        <p:blipFill>
          <a:blip r:embed="rId6" cstate="print"/>
          <a:srcRect/>
          <a:stretch>
            <a:fillRect/>
          </a:stretch>
        </p:blipFill>
        <p:spPr bwMode="auto">
          <a:xfrm>
            <a:off x="1893075" y="4857760"/>
            <a:ext cx="4543425" cy="762000"/>
          </a:xfrm>
          <a:prstGeom prst="rect">
            <a:avLst/>
          </a:prstGeom>
          <a:noFill/>
          <a:ln w="9525">
            <a:noFill/>
            <a:miter lim="800000"/>
            <a:headEnd/>
            <a:tailEnd/>
          </a:ln>
          <a:effectLst/>
        </p:spPr>
      </p:pic>
      <p:pic>
        <p:nvPicPr>
          <p:cNvPr id="13319" name="Picture 7"/>
          <p:cNvPicPr>
            <a:picLocks noChangeAspect="1" noChangeArrowheads="1"/>
          </p:cNvPicPr>
          <p:nvPr/>
        </p:nvPicPr>
        <p:blipFill>
          <a:blip r:embed="rId7" cstate="print"/>
          <a:srcRect/>
          <a:stretch>
            <a:fillRect/>
          </a:stretch>
        </p:blipFill>
        <p:spPr bwMode="auto">
          <a:xfrm>
            <a:off x="1893076" y="5786456"/>
            <a:ext cx="4650581" cy="428625"/>
          </a:xfrm>
          <a:prstGeom prst="rect">
            <a:avLst/>
          </a:prstGeom>
          <a:noFill/>
          <a:ln w="9525">
            <a:noFill/>
            <a:miter lim="800000"/>
            <a:headEnd/>
            <a:tailEnd/>
          </a:ln>
          <a:effectLst/>
        </p:spPr>
      </p:pic>
    </p:spTree>
    <p:extLst>
      <p:ext uri="{BB962C8B-B14F-4D97-AF65-F5344CB8AC3E}">
        <p14:creationId xmlns:p14="http://schemas.microsoft.com/office/powerpoint/2010/main" val="3724273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33</a:t>
            </a:fld>
            <a:endParaRPr lang="zh-CN" altLang="en-US"/>
          </a:p>
        </p:txBody>
      </p:sp>
      <p:pic>
        <p:nvPicPr>
          <p:cNvPr id="14338" name="Picture 2"/>
          <p:cNvPicPr>
            <a:picLocks noChangeAspect="1" noChangeArrowheads="1"/>
          </p:cNvPicPr>
          <p:nvPr/>
        </p:nvPicPr>
        <p:blipFill>
          <a:blip r:embed="rId2" cstate="print"/>
          <a:srcRect/>
          <a:stretch>
            <a:fillRect/>
          </a:stretch>
        </p:blipFill>
        <p:spPr bwMode="auto">
          <a:xfrm>
            <a:off x="1571605" y="642918"/>
            <a:ext cx="6040180" cy="4714908"/>
          </a:xfrm>
          <a:prstGeom prst="rect">
            <a:avLst/>
          </a:prstGeom>
          <a:noFill/>
          <a:ln w="9525">
            <a:noFill/>
            <a:miter lim="800000"/>
            <a:headEnd/>
            <a:tailEnd/>
          </a:ln>
          <a:effectLst/>
        </p:spPr>
      </p:pic>
    </p:spTree>
    <p:extLst>
      <p:ext uri="{BB962C8B-B14F-4D97-AF65-F5344CB8AC3E}">
        <p14:creationId xmlns:p14="http://schemas.microsoft.com/office/powerpoint/2010/main" val="35410331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34</a:t>
            </a:fld>
            <a:endParaRPr lang="zh-CN" altLang="en-US"/>
          </a:p>
        </p:txBody>
      </p:sp>
      <p:pic>
        <p:nvPicPr>
          <p:cNvPr id="15362" name="Picture 2"/>
          <p:cNvPicPr>
            <a:picLocks noChangeAspect="1" noChangeArrowheads="1"/>
          </p:cNvPicPr>
          <p:nvPr/>
        </p:nvPicPr>
        <p:blipFill>
          <a:blip r:embed="rId2" cstate="print"/>
          <a:srcRect/>
          <a:stretch>
            <a:fillRect/>
          </a:stretch>
        </p:blipFill>
        <p:spPr bwMode="auto">
          <a:xfrm>
            <a:off x="1464448" y="785794"/>
            <a:ext cx="5943368" cy="5143536"/>
          </a:xfrm>
          <a:prstGeom prst="rect">
            <a:avLst/>
          </a:prstGeom>
          <a:noFill/>
          <a:ln w="9525">
            <a:noFill/>
            <a:miter lim="800000"/>
            <a:headEnd/>
            <a:tailEnd/>
          </a:ln>
          <a:effectLst/>
        </p:spPr>
      </p:pic>
    </p:spTree>
    <p:extLst>
      <p:ext uri="{BB962C8B-B14F-4D97-AF65-F5344CB8AC3E}">
        <p14:creationId xmlns:p14="http://schemas.microsoft.com/office/powerpoint/2010/main" val="1923827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35</a:t>
            </a:fld>
            <a:endParaRPr lang="zh-CN" altLang="en-US"/>
          </a:p>
        </p:txBody>
      </p:sp>
      <p:pic>
        <p:nvPicPr>
          <p:cNvPr id="16386" name="Picture 2"/>
          <p:cNvPicPr>
            <a:picLocks noChangeAspect="1" noChangeArrowheads="1"/>
          </p:cNvPicPr>
          <p:nvPr/>
        </p:nvPicPr>
        <p:blipFill>
          <a:blip r:embed="rId2" cstate="print"/>
          <a:srcRect/>
          <a:stretch>
            <a:fillRect/>
          </a:stretch>
        </p:blipFill>
        <p:spPr bwMode="auto">
          <a:xfrm>
            <a:off x="1678761" y="714356"/>
            <a:ext cx="5786478" cy="5613302"/>
          </a:xfrm>
          <a:prstGeom prst="rect">
            <a:avLst/>
          </a:prstGeom>
          <a:noFill/>
          <a:ln w="9525">
            <a:noFill/>
            <a:miter lim="800000"/>
            <a:headEnd/>
            <a:tailEnd/>
          </a:ln>
          <a:effectLst/>
        </p:spPr>
      </p:pic>
    </p:spTree>
    <p:extLst>
      <p:ext uri="{BB962C8B-B14F-4D97-AF65-F5344CB8AC3E}">
        <p14:creationId xmlns:p14="http://schemas.microsoft.com/office/powerpoint/2010/main" val="133191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018620" y="6492877"/>
            <a:ext cx="1600200" cy="365125"/>
          </a:xfrm>
        </p:spPr>
        <p:txBody>
          <a:bodyPr/>
          <a:lstStyle/>
          <a:p>
            <a:fld id="{0C913308-F349-4B6D-A68A-DD1791B4A57B}" type="slidenum">
              <a:rPr lang="zh-CN" altLang="en-US" smtClean="0"/>
              <a:pPr/>
              <a:t>36</a:t>
            </a:fld>
            <a:endParaRPr lang="zh-CN" altLang="en-US"/>
          </a:p>
        </p:txBody>
      </p:sp>
      <p:pic>
        <p:nvPicPr>
          <p:cNvPr id="17410" name="Picture 2"/>
          <p:cNvPicPr>
            <a:picLocks noChangeAspect="1" noChangeArrowheads="1"/>
          </p:cNvPicPr>
          <p:nvPr/>
        </p:nvPicPr>
        <p:blipFill>
          <a:blip r:embed="rId2" cstate="print"/>
          <a:srcRect/>
          <a:stretch>
            <a:fillRect/>
          </a:stretch>
        </p:blipFill>
        <p:spPr bwMode="auto">
          <a:xfrm>
            <a:off x="1678762" y="857232"/>
            <a:ext cx="6117404" cy="4714908"/>
          </a:xfrm>
          <a:prstGeom prst="rect">
            <a:avLst/>
          </a:prstGeom>
          <a:noFill/>
          <a:ln w="9525">
            <a:noFill/>
            <a:miter lim="800000"/>
            <a:headEnd/>
            <a:tailEnd/>
          </a:ln>
          <a:effectLst/>
        </p:spPr>
      </p:pic>
    </p:spTree>
    <p:extLst>
      <p:ext uri="{BB962C8B-B14F-4D97-AF65-F5344CB8AC3E}">
        <p14:creationId xmlns:p14="http://schemas.microsoft.com/office/powerpoint/2010/main" val="489651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37</a:t>
            </a:fld>
            <a:endParaRPr lang="zh-CN" altLang="en-US"/>
          </a:p>
        </p:txBody>
      </p:sp>
      <p:pic>
        <p:nvPicPr>
          <p:cNvPr id="18434" name="Picture 2"/>
          <p:cNvPicPr>
            <a:picLocks noChangeAspect="1" noChangeArrowheads="1"/>
          </p:cNvPicPr>
          <p:nvPr/>
        </p:nvPicPr>
        <p:blipFill>
          <a:blip r:embed="rId2" cstate="print"/>
          <a:srcRect/>
          <a:stretch>
            <a:fillRect/>
          </a:stretch>
        </p:blipFill>
        <p:spPr bwMode="auto">
          <a:xfrm>
            <a:off x="1785918" y="785795"/>
            <a:ext cx="5786478" cy="5197435"/>
          </a:xfrm>
          <a:prstGeom prst="rect">
            <a:avLst/>
          </a:prstGeom>
          <a:noFill/>
          <a:ln w="9525">
            <a:noFill/>
            <a:miter lim="800000"/>
            <a:headEnd/>
            <a:tailEnd/>
          </a:ln>
          <a:effectLst/>
        </p:spPr>
      </p:pic>
    </p:spTree>
    <p:extLst>
      <p:ext uri="{BB962C8B-B14F-4D97-AF65-F5344CB8AC3E}">
        <p14:creationId xmlns:p14="http://schemas.microsoft.com/office/powerpoint/2010/main" val="16373839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a:t>实验一</a:t>
            </a:r>
          </a:p>
        </p:txBody>
      </p:sp>
      <p:sp>
        <p:nvSpPr>
          <p:cNvPr id="3" name="内容占位符 2"/>
          <p:cNvSpPr>
            <a:spLocks noGrp="1"/>
          </p:cNvSpPr>
          <p:nvPr>
            <p:ph idx="1"/>
          </p:nvPr>
        </p:nvSpPr>
        <p:spPr>
          <a:xfrm>
            <a:off x="428596" y="1857364"/>
            <a:ext cx="8229600" cy="4625989"/>
          </a:xfrm>
        </p:spPr>
        <p:txBody>
          <a:bodyPr>
            <a:normAutofit/>
          </a:bodyPr>
          <a:lstStyle/>
          <a:p>
            <a:pPr marL="0" indent="0">
              <a:buNone/>
            </a:pPr>
            <a:r>
              <a:rPr lang="zh-CN" altLang="en-US" sz="2400" dirty="0">
                <a:latin typeface="+mn-ea"/>
              </a:rPr>
              <a:t>一、实验内容</a:t>
            </a:r>
          </a:p>
          <a:p>
            <a:r>
              <a:rPr lang="en-US" altLang="zh-CN" sz="2400" dirty="0" smtClean="0">
                <a:latin typeface="+mn-ea"/>
              </a:rPr>
              <a:t>1</a:t>
            </a:r>
            <a:r>
              <a:rPr lang="zh-CN" altLang="en-US" sz="2400" dirty="0" smtClean="0">
                <a:latin typeface="+mn-ea"/>
              </a:rPr>
              <a:t>、实验箱门电路芯片（</a:t>
            </a:r>
            <a:r>
              <a:rPr lang="en-US" altLang="zh-CN" sz="2400" dirty="0" smtClean="0">
                <a:latin typeface="+mn-ea"/>
              </a:rPr>
              <a:t>74LS00</a:t>
            </a:r>
            <a:r>
              <a:rPr lang="zh-CN" altLang="en-US" sz="2400" dirty="0" smtClean="0">
                <a:latin typeface="+mn-ea"/>
              </a:rPr>
              <a:t>、</a:t>
            </a:r>
            <a:r>
              <a:rPr lang="en-US" altLang="zh-CN" sz="2400" dirty="0" smtClean="0">
                <a:solidFill>
                  <a:schemeClr val="dk1"/>
                </a:solidFill>
                <a:latin typeface="+mn-ea"/>
              </a:rPr>
              <a:t>74LS08 </a:t>
            </a:r>
            <a:r>
              <a:rPr lang="zh-CN" altLang="en-US" sz="2400" dirty="0">
                <a:solidFill>
                  <a:schemeClr val="dk1"/>
                </a:solidFill>
                <a:latin typeface="+mn-ea"/>
              </a:rPr>
              <a:t>、</a:t>
            </a:r>
            <a:r>
              <a:rPr lang="en-US" altLang="zh-CN" sz="2400" dirty="0" smtClean="0">
                <a:solidFill>
                  <a:schemeClr val="dk1"/>
                </a:solidFill>
                <a:latin typeface="+mn-ea"/>
              </a:rPr>
              <a:t>74LS20 </a:t>
            </a:r>
            <a:r>
              <a:rPr lang="zh-CN" altLang="en-US" sz="2400" dirty="0">
                <a:solidFill>
                  <a:schemeClr val="dk1"/>
                </a:solidFill>
                <a:latin typeface="+mn-ea"/>
              </a:rPr>
              <a:t>和</a:t>
            </a:r>
            <a:r>
              <a:rPr lang="en-US" altLang="zh-CN" sz="2400" dirty="0" smtClean="0">
                <a:latin typeface="+mn-ea"/>
              </a:rPr>
              <a:t>74LS86 </a:t>
            </a:r>
            <a:r>
              <a:rPr lang="zh-CN" altLang="en-US" sz="2400" dirty="0" smtClean="0">
                <a:latin typeface="+mn-ea"/>
              </a:rPr>
              <a:t>）真值表的测量</a:t>
            </a:r>
            <a:r>
              <a:rPr lang="zh-CN" altLang="zh-CN" sz="2400" dirty="0" smtClean="0">
                <a:latin typeface="+mn-ea"/>
              </a:rPr>
              <a:t>。</a:t>
            </a:r>
            <a:endParaRPr lang="en-US" altLang="zh-CN" sz="2400" dirty="0" smtClean="0">
              <a:latin typeface="+mn-ea"/>
            </a:endParaRPr>
          </a:p>
          <a:p>
            <a:pPr marL="0" indent="0">
              <a:buNone/>
            </a:pPr>
            <a:r>
              <a:rPr lang="zh-CN" altLang="en-US" sz="2400" dirty="0" smtClean="0">
                <a:latin typeface="+mn-ea"/>
              </a:rPr>
              <a:t>     真值表是表征</a:t>
            </a:r>
            <a:r>
              <a:rPr lang="zh-CN" altLang="en-US" sz="2400" dirty="0">
                <a:latin typeface="+mn-ea"/>
              </a:rPr>
              <a:t>逻辑事件输入和输出之间全部可能状态的表格</a:t>
            </a:r>
            <a:r>
              <a:rPr lang="zh-CN" altLang="en-US" sz="2400" dirty="0" smtClean="0">
                <a:latin typeface="+mn-ea"/>
              </a:rPr>
              <a:t>。通常</a:t>
            </a:r>
            <a:r>
              <a:rPr lang="zh-CN" altLang="en-US" sz="2400" dirty="0">
                <a:latin typeface="+mn-ea"/>
              </a:rPr>
              <a:t>以</a:t>
            </a:r>
            <a:r>
              <a:rPr lang="en-US" altLang="zh-CN" sz="2400" dirty="0" smtClean="0">
                <a:latin typeface="+mn-ea"/>
              </a:rPr>
              <a:t>1</a:t>
            </a:r>
            <a:r>
              <a:rPr lang="zh-CN" altLang="en-US" sz="2400" dirty="0" smtClean="0">
                <a:latin typeface="+mn-ea"/>
              </a:rPr>
              <a:t>（</a:t>
            </a:r>
            <a:r>
              <a:rPr lang="en-US" altLang="zh-CN" sz="2400" dirty="0" smtClean="0">
                <a:latin typeface="+mn-ea"/>
              </a:rPr>
              <a:t>HIGH</a:t>
            </a:r>
            <a:r>
              <a:rPr lang="zh-CN" altLang="en-US" sz="2400" dirty="0" smtClean="0">
                <a:latin typeface="+mn-ea"/>
              </a:rPr>
              <a:t>）表</a:t>
            </a:r>
            <a:r>
              <a:rPr lang="zh-CN" altLang="en-US" sz="2400" dirty="0">
                <a:latin typeface="+mn-ea"/>
              </a:rPr>
              <a:t>示真，</a:t>
            </a:r>
            <a:r>
              <a:rPr lang="en-US" altLang="zh-CN" sz="2400" dirty="0">
                <a:latin typeface="+mn-ea"/>
              </a:rPr>
              <a:t>0 </a:t>
            </a:r>
            <a:r>
              <a:rPr lang="en-US" altLang="zh-CN" sz="2400" dirty="0" smtClean="0">
                <a:latin typeface="+mn-ea"/>
              </a:rPr>
              <a:t>(LOW)</a:t>
            </a:r>
            <a:r>
              <a:rPr lang="zh-CN" altLang="en-US" sz="2400" dirty="0" smtClean="0">
                <a:latin typeface="+mn-ea"/>
              </a:rPr>
              <a:t>表</a:t>
            </a:r>
            <a:r>
              <a:rPr lang="zh-CN" altLang="en-US" sz="2400" dirty="0">
                <a:latin typeface="+mn-ea"/>
              </a:rPr>
              <a:t>示</a:t>
            </a:r>
            <a:r>
              <a:rPr lang="zh-CN" altLang="en-US" sz="2400" dirty="0" smtClean="0">
                <a:latin typeface="+mn-ea"/>
              </a:rPr>
              <a:t>假。</a:t>
            </a:r>
            <a:endParaRPr lang="en-US" altLang="zh-CN" sz="2400" dirty="0" smtClean="0">
              <a:latin typeface="+mn-ea"/>
            </a:endParaRPr>
          </a:p>
          <a:p>
            <a:pPr marL="0" indent="0">
              <a:buNone/>
            </a:pPr>
            <a:endParaRPr lang="en-US" altLang="zh-CN" sz="2400" dirty="0" smtClean="0">
              <a:latin typeface="+mn-ea"/>
            </a:endParaRPr>
          </a:p>
          <a:p>
            <a:pPr marL="0" indent="0">
              <a:buNone/>
            </a:pPr>
            <a:r>
              <a:rPr lang="zh-CN" altLang="en-US" sz="2000" b="1" dirty="0" smtClean="0">
                <a:latin typeface="+mn-ea"/>
              </a:rPr>
              <a:t>      测量芯片真值表的操作步骤：</a:t>
            </a:r>
            <a:endParaRPr lang="en-US" altLang="zh-CN" sz="2000" b="1" dirty="0" smtClean="0">
              <a:latin typeface="+mn-ea"/>
            </a:endParaRPr>
          </a:p>
          <a:p>
            <a:pPr marL="0" indent="0">
              <a:buNone/>
            </a:pPr>
            <a:r>
              <a:rPr lang="zh-CN" altLang="en-US" sz="2000" dirty="0" smtClean="0">
                <a:latin typeface="+mn-ea"/>
              </a:rPr>
              <a:t>    （</a:t>
            </a:r>
            <a:r>
              <a:rPr lang="en-US" altLang="zh-CN" sz="2000" dirty="0" smtClean="0">
                <a:latin typeface="+mn-ea"/>
              </a:rPr>
              <a:t>1</a:t>
            </a:r>
            <a:r>
              <a:rPr lang="zh-CN" altLang="en-US" sz="2000" dirty="0" smtClean="0">
                <a:latin typeface="+mn-ea"/>
              </a:rPr>
              <a:t>）</a:t>
            </a:r>
            <a:r>
              <a:rPr lang="zh-CN" altLang="en-US" sz="2000" dirty="0">
                <a:latin typeface="+mn-ea"/>
              </a:rPr>
              <a:t>找出</a:t>
            </a:r>
            <a:r>
              <a:rPr lang="zh-CN" altLang="en-US" sz="2000" dirty="0" smtClean="0">
                <a:latin typeface="+mn-ea"/>
              </a:rPr>
              <a:t>芯片中具有逻辑关系的一组输入输出引脚，将</a:t>
            </a:r>
            <a:r>
              <a:rPr lang="en-US" altLang="zh-CN" sz="2000" dirty="0" smtClean="0">
                <a:latin typeface="+mn-ea"/>
              </a:rPr>
              <a:t>n</a:t>
            </a:r>
            <a:r>
              <a:rPr lang="zh-CN" altLang="en-US" sz="2000" dirty="0" smtClean="0">
                <a:latin typeface="+mn-ea"/>
              </a:rPr>
              <a:t>个输入引脚全部可</a:t>
            </a:r>
            <a:r>
              <a:rPr lang="zh-CN" altLang="en-US" sz="2000" dirty="0">
                <a:latin typeface="+mn-ea"/>
              </a:rPr>
              <a:t>能</a:t>
            </a:r>
            <a:r>
              <a:rPr lang="zh-CN" altLang="en-US" sz="2000" dirty="0" smtClean="0">
                <a:latin typeface="+mn-ea"/>
              </a:rPr>
              <a:t>取值，按照</a:t>
            </a:r>
            <a:r>
              <a:rPr lang="zh-CN" altLang="en-US" sz="2000" dirty="0">
                <a:latin typeface="+mn-ea"/>
              </a:rPr>
              <a:t>从低到高的</a:t>
            </a:r>
            <a:r>
              <a:rPr lang="zh-CN" altLang="en-US" sz="2000" dirty="0" smtClean="0">
                <a:latin typeface="+mn-ea"/>
              </a:rPr>
              <a:t>顺序填入表格左侧；</a:t>
            </a:r>
            <a:endParaRPr lang="en-US" altLang="zh-CN" sz="2000" dirty="0" smtClean="0">
              <a:latin typeface="+mn-ea"/>
            </a:endParaRPr>
          </a:p>
          <a:p>
            <a:pPr marL="0" indent="0">
              <a:buNone/>
            </a:pPr>
            <a:endParaRPr lang="en-US" altLang="zh-CN" sz="2800" dirty="0"/>
          </a:p>
          <a:p>
            <a:pPr marL="0" indent="0">
              <a:buNone/>
            </a:pPr>
            <a:endParaRPr lang="en-US" altLang="zh-CN" sz="2800" dirty="0" smtClean="0"/>
          </a:p>
          <a:p>
            <a:pPr marL="0" indent="0">
              <a:buNone/>
            </a:pP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57564" y="714356"/>
            <a:ext cx="2186006" cy="704104"/>
          </a:xfrm>
        </p:spPr>
        <p:txBody>
          <a:bodyPr>
            <a:normAutofit fontScale="90000"/>
          </a:bodyPr>
          <a:lstStyle/>
          <a:p>
            <a:r>
              <a:rPr lang="zh-CN" altLang="en-US" dirty="0"/>
              <a:t>实验一</a:t>
            </a:r>
          </a:p>
        </p:txBody>
      </p:sp>
      <p:sp>
        <p:nvSpPr>
          <p:cNvPr id="3" name="内容占位符 2"/>
          <p:cNvSpPr>
            <a:spLocks noGrp="1"/>
          </p:cNvSpPr>
          <p:nvPr>
            <p:ph idx="1"/>
          </p:nvPr>
        </p:nvSpPr>
        <p:spPr>
          <a:xfrm>
            <a:off x="457200" y="1600200"/>
            <a:ext cx="8229600" cy="5141168"/>
          </a:xfrm>
        </p:spPr>
        <p:txBody>
          <a:bodyPr>
            <a:normAutofit/>
          </a:bodyPr>
          <a:lstStyle/>
          <a:p>
            <a:pPr marL="0" indent="0">
              <a:buNone/>
            </a:pPr>
            <a:r>
              <a:rPr lang="zh-CN" altLang="en-US" sz="2000" dirty="0"/>
              <a:t>（</a:t>
            </a:r>
            <a:r>
              <a:rPr lang="en-US" altLang="zh-CN" sz="2000" dirty="0"/>
              <a:t>2</a:t>
            </a:r>
            <a:r>
              <a:rPr lang="zh-CN" altLang="en-US" sz="2000" dirty="0"/>
              <a:t>）将实验箱拨码开</a:t>
            </a:r>
            <a:r>
              <a:rPr lang="zh-CN" altLang="en-US" sz="2000" dirty="0" smtClean="0"/>
              <a:t>关信号用导线接</a:t>
            </a:r>
            <a:r>
              <a:rPr lang="zh-CN" altLang="en-US" sz="2000" dirty="0"/>
              <a:t>入待测芯片输入引脚；</a:t>
            </a:r>
            <a:endParaRPr lang="en-US" altLang="zh-CN" sz="2000" dirty="0"/>
          </a:p>
          <a:p>
            <a:pPr marL="0" indent="0">
              <a:buNone/>
            </a:pPr>
            <a:r>
              <a:rPr lang="zh-CN" altLang="en-US" sz="2000" dirty="0" smtClean="0"/>
              <a:t>（</a:t>
            </a:r>
            <a:r>
              <a:rPr lang="en-US" altLang="zh-CN" sz="2000" dirty="0" smtClean="0"/>
              <a:t>3</a:t>
            </a:r>
            <a:r>
              <a:rPr lang="zh-CN" altLang="en-US" sz="2000" dirty="0" smtClean="0"/>
              <a:t>）将待测芯片输出引脚接入实验箱</a:t>
            </a:r>
            <a:r>
              <a:rPr lang="en-US" altLang="zh-CN" sz="2000" dirty="0" smtClean="0">
                <a:latin typeface="+mn-ea"/>
              </a:rPr>
              <a:t>LED</a:t>
            </a:r>
            <a:r>
              <a:rPr lang="zh-CN" altLang="en-US" sz="2000" dirty="0" smtClean="0">
                <a:latin typeface="+mn-ea"/>
              </a:rPr>
              <a:t>“</a:t>
            </a:r>
            <a:r>
              <a:rPr lang="en-US" altLang="zh-CN" sz="2000" dirty="0" smtClean="0">
                <a:latin typeface="+mn-ea"/>
              </a:rPr>
              <a:t>0-1</a:t>
            </a:r>
            <a:r>
              <a:rPr lang="zh-CN" altLang="en-US" sz="2000" dirty="0" smtClean="0">
                <a:latin typeface="+mn-ea"/>
              </a:rPr>
              <a:t>”</a:t>
            </a:r>
            <a:r>
              <a:rPr lang="zh-CN" altLang="en-US" sz="2000" dirty="0" smtClean="0"/>
              <a:t>显示器；</a:t>
            </a:r>
            <a:endParaRPr lang="en-US" altLang="zh-CN" sz="2000" dirty="0" smtClean="0"/>
          </a:p>
          <a:p>
            <a:pPr marL="0" indent="0">
              <a:buNone/>
            </a:pPr>
            <a:r>
              <a:rPr lang="zh-CN" altLang="en-US" sz="2000" dirty="0" smtClean="0"/>
              <a:t>（</a:t>
            </a:r>
            <a:r>
              <a:rPr lang="en-US" altLang="zh-CN" sz="2000" dirty="0" smtClean="0"/>
              <a:t>4</a:t>
            </a:r>
            <a:r>
              <a:rPr lang="zh-CN" altLang="en-US" sz="2000" dirty="0" smtClean="0"/>
              <a:t>）按照真值表输入引脚取值顺序依次改变拨码开关置位，同时将实验</a:t>
            </a:r>
            <a:r>
              <a:rPr lang="zh-CN" altLang="en-US" sz="2000" dirty="0"/>
              <a:t>箱</a:t>
            </a:r>
            <a:r>
              <a:rPr lang="en-US" altLang="zh-CN" sz="2000" dirty="0">
                <a:latin typeface="+mn-ea"/>
              </a:rPr>
              <a:t>LED</a:t>
            </a:r>
            <a:r>
              <a:rPr lang="zh-CN" altLang="en-US" sz="2000" dirty="0">
                <a:latin typeface="+mn-ea"/>
              </a:rPr>
              <a:t>“</a:t>
            </a:r>
            <a:r>
              <a:rPr lang="en-US" altLang="zh-CN" sz="2000" dirty="0">
                <a:latin typeface="+mn-ea"/>
              </a:rPr>
              <a:t>0-1</a:t>
            </a:r>
            <a:r>
              <a:rPr lang="zh-CN" altLang="en-US" sz="2000" dirty="0">
                <a:latin typeface="+mn-ea"/>
              </a:rPr>
              <a:t>”</a:t>
            </a:r>
            <a:r>
              <a:rPr lang="zh-CN" altLang="en-US" sz="2000" dirty="0" smtClean="0"/>
              <a:t>显示器结果记录至真值表。检查芯片真值表是否满足门电路逻辑关系。</a:t>
            </a:r>
            <a:endParaRPr lang="en-US" altLang="zh-CN" sz="2000" dirty="0" smtClean="0"/>
          </a:p>
          <a:p>
            <a:pPr marL="0" indent="0">
              <a:buNone/>
            </a:pPr>
            <a:r>
              <a:rPr lang="zh-CN" altLang="en-US" sz="2000" dirty="0" smtClean="0"/>
              <a:t>以</a:t>
            </a:r>
            <a:r>
              <a:rPr lang="en-US" altLang="zh-CN" sz="2000" dirty="0" smtClean="0">
                <a:latin typeface="+mn-ea"/>
              </a:rPr>
              <a:t>74LS00</a:t>
            </a:r>
            <a:r>
              <a:rPr lang="zh-CN" altLang="en-US" sz="2000" dirty="0" smtClean="0"/>
              <a:t>为例，</a:t>
            </a:r>
            <a:r>
              <a:rPr lang="zh-CN" altLang="en-US" sz="2000" dirty="0"/>
              <a:t>待测</a:t>
            </a:r>
            <a:r>
              <a:rPr lang="zh-CN" altLang="en-US" sz="2000" dirty="0" smtClean="0"/>
              <a:t>真值表</a:t>
            </a:r>
            <a:endParaRPr lang="en-US" altLang="zh-CN" sz="2000" dirty="0" smtClean="0"/>
          </a:p>
          <a:p>
            <a:pPr marL="0" indent="0">
              <a:buNone/>
            </a:pPr>
            <a:r>
              <a:rPr lang="zh-CN" altLang="en-US" sz="2000" dirty="0" smtClean="0"/>
              <a:t>如右：</a:t>
            </a:r>
            <a:endParaRPr lang="en-US" altLang="zh-CN" sz="2000" dirty="0" smtClean="0"/>
          </a:p>
          <a:p>
            <a:pPr marL="0" indent="0">
              <a:buNone/>
            </a:pPr>
            <a:r>
              <a:rPr lang="zh-CN" altLang="en-US" sz="1800" dirty="0" smtClean="0">
                <a:solidFill>
                  <a:srgbClr val="FF0000"/>
                </a:solidFill>
              </a:rPr>
              <a:t>（四组</a:t>
            </a:r>
            <a:r>
              <a:rPr lang="en-US" altLang="zh-CN" sz="1800" dirty="0" smtClean="0">
                <a:solidFill>
                  <a:srgbClr val="FF0000"/>
                </a:solidFill>
              </a:rPr>
              <a:t>2</a:t>
            </a:r>
            <a:r>
              <a:rPr lang="zh-CN" altLang="en-US" sz="1800" dirty="0" smtClean="0">
                <a:solidFill>
                  <a:srgbClr val="FF0000"/>
                </a:solidFill>
              </a:rPr>
              <a:t>输入与非门，可分</a:t>
            </a:r>
            <a:r>
              <a:rPr lang="en-US" altLang="zh-CN" sz="1800" dirty="0" smtClean="0">
                <a:solidFill>
                  <a:srgbClr val="FF0000"/>
                </a:solidFill>
              </a:rPr>
              <a:t>4</a:t>
            </a:r>
            <a:r>
              <a:rPr lang="zh-CN" altLang="en-US" sz="1800" dirty="0" smtClean="0">
                <a:solidFill>
                  <a:srgbClr val="FF0000"/>
                </a:solidFill>
              </a:rPr>
              <a:t>张真值表测量）</a:t>
            </a:r>
            <a:endParaRPr lang="en-US" altLang="zh-CN" sz="2800" dirty="0" smtClean="0"/>
          </a:p>
          <a:p>
            <a:pPr marL="0" indent="0">
              <a:buNone/>
            </a:pPr>
            <a:endParaRPr lang="en-US" altLang="zh-CN" sz="2800" dirty="0" smtClean="0"/>
          </a:p>
          <a:p>
            <a:pPr marL="0" indent="0">
              <a:buNone/>
            </a:pPr>
            <a:endParaRPr lang="zh-CN" altLang="en-US" sz="2800" dirty="0"/>
          </a:p>
        </p:txBody>
      </p:sp>
      <p:graphicFrame>
        <p:nvGraphicFramePr>
          <p:cNvPr id="4" name="表格 3"/>
          <p:cNvGraphicFramePr>
            <a:graphicFrameLocks noGrp="1"/>
          </p:cNvGraphicFramePr>
          <p:nvPr>
            <p:extLst>
              <p:ext uri="{D42A27DB-BD31-4B8C-83A1-F6EECF244321}">
                <p14:modId xmlns:p14="http://schemas.microsoft.com/office/powerpoint/2010/main" val="4249623896"/>
              </p:ext>
            </p:extLst>
          </p:nvPr>
        </p:nvGraphicFramePr>
        <p:xfrm>
          <a:off x="4786314" y="3786191"/>
          <a:ext cx="3840087" cy="2786083"/>
        </p:xfrm>
        <a:graphic>
          <a:graphicData uri="http://schemas.openxmlformats.org/drawingml/2006/table">
            <a:tbl>
              <a:tblPr firstRow="1" bandRow="1">
                <a:tableStyleId>{5940675A-B579-460E-94D1-54222C63F5DA}</a:tableStyleId>
              </a:tblPr>
              <a:tblGrid>
                <a:gridCol w="1280029"/>
                <a:gridCol w="1280029"/>
                <a:gridCol w="1280029"/>
              </a:tblGrid>
              <a:tr h="722318">
                <a:tc gridSpan="2">
                  <a:txBody>
                    <a:bodyPr/>
                    <a:lstStyle/>
                    <a:p>
                      <a:pPr algn="ctr"/>
                      <a:r>
                        <a:rPr lang="zh-CN" altLang="en-US" dirty="0" smtClean="0"/>
                        <a:t>输入（拨码开关）</a:t>
                      </a:r>
                      <a:endParaRPr lang="zh-CN" altLang="en-US" dirty="0"/>
                    </a:p>
                  </a:txBody>
                  <a:tcPr/>
                </a:tc>
                <a:tc hMerge="1">
                  <a:txBody>
                    <a:bodyPr/>
                    <a:lstStyle/>
                    <a:p>
                      <a:endParaRPr lang="zh-CN" altLang="en-US" dirty="0"/>
                    </a:p>
                  </a:txBody>
                  <a:tcPr/>
                </a:tc>
                <a:tc>
                  <a:txBody>
                    <a:bodyPr/>
                    <a:lstStyle/>
                    <a:p>
                      <a:pPr algn="ctr"/>
                      <a:r>
                        <a:rPr lang="zh-CN" altLang="en-US" dirty="0" smtClean="0"/>
                        <a:t>输出（</a:t>
                      </a:r>
                      <a:r>
                        <a:rPr lang="en-US" altLang="zh-CN" dirty="0" smtClean="0"/>
                        <a:t>LED</a:t>
                      </a:r>
                      <a:r>
                        <a:rPr lang="zh-CN" altLang="en-US" dirty="0" smtClean="0"/>
                        <a:t>）</a:t>
                      </a:r>
                      <a:endParaRPr lang="zh-CN" altLang="en-US" dirty="0"/>
                    </a:p>
                  </a:txBody>
                  <a:tcPr/>
                </a:tc>
              </a:tr>
              <a:tr h="412753">
                <a:tc>
                  <a:txBody>
                    <a:bodyPr/>
                    <a:lstStyle/>
                    <a:p>
                      <a:pPr algn="ctr"/>
                      <a:r>
                        <a:rPr lang="en-US" altLang="zh-CN" dirty="0" smtClean="0"/>
                        <a:t>A1</a:t>
                      </a:r>
                      <a:endParaRPr lang="zh-CN" altLang="en-US" dirty="0"/>
                    </a:p>
                  </a:txBody>
                  <a:tcPr/>
                </a:tc>
                <a:tc>
                  <a:txBody>
                    <a:bodyPr/>
                    <a:lstStyle/>
                    <a:p>
                      <a:pPr algn="ctr"/>
                      <a:r>
                        <a:rPr lang="en-US" altLang="zh-CN" dirty="0" smtClean="0"/>
                        <a:t>B1</a:t>
                      </a:r>
                      <a:endParaRPr lang="zh-CN" altLang="en-US" dirty="0"/>
                    </a:p>
                  </a:txBody>
                  <a:tcPr/>
                </a:tc>
                <a:tc>
                  <a:txBody>
                    <a:bodyPr/>
                    <a:lstStyle/>
                    <a:p>
                      <a:pPr algn="ctr"/>
                      <a:r>
                        <a:rPr lang="en-US" altLang="zh-CN" dirty="0" smtClean="0"/>
                        <a:t>Y1</a:t>
                      </a:r>
                      <a:endParaRPr lang="zh-CN" altLang="en-US" dirty="0"/>
                    </a:p>
                  </a:txBody>
                  <a:tcPr/>
                </a:tc>
              </a:tr>
              <a:tr h="412753">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endParaRPr lang="zh-CN" altLang="en-US"/>
                    </a:p>
                  </a:txBody>
                  <a:tcPr/>
                </a:tc>
              </a:tr>
              <a:tr h="412753">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endParaRPr lang="zh-CN" altLang="en-US"/>
                    </a:p>
                  </a:txBody>
                  <a:tcPr/>
                </a:tc>
              </a:tr>
              <a:tr h="412753">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endParaRPr lang="zh-CN" altLang="en-US"/>
                    </a:p>
                  </a:txBody>
                  <a:tcPr/>
                </a:tc>
              </a:tr>
              <a:tr h="412753">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191434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t>二、预习</a:t>
            </a:r>
          </a:p>
        </p:txBody>
      </p:sp>
      <p:sp>
        <p:nvSpPr>
          <p:cNvPr id="8195" name="Rectangle 3"/>
          <p:cNvSpPr>
            <a:spLocks noGrp="1" noChangeArrowheads="1"/>
          </p:cNvSpPr>
          <p:nvPr>
            <p:ph idx="1"/>
          </p:nvPr>
        </p:nvSpPr>
        <p:spPr/>
        <p:txBody>
          <a:bodyPr/>
          <a:lstStyle/>
          <a:p>
            <a:pPr eaLnBrk="1" hangingPunct="1">
              <a:buFontTx/>
              <a:buNone/>
            </a:pPr>
            <a:r>
              <a:rPr lang="en-US" altLang="zh-CN" dirty="0" smtClean="0"/>
              <a:t>    </a:t>
            </a:r>
            <a:r>
              <a:rPr lang="zh-CN" altLang="en-US" dirty="0" smtClean="0"/>
              <a:t>为了按质、按量、按时完成每一个实验，做实验之前要求先预习。做好预习报告。预习报告要求按照教材要求的实验内容，掌握解实验原理，先做好设计，拟定实验步骤。预习报告是实验报告的前道工序，可在实验过程中将实验数据直接填入预习报告中的数据表格，课后对测试数据进行讨论分析作为正式的实验报告提交。</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704088"/>
            <a:ext cx="2500330" cy="724648"/>
          </a:xfrm>
        </p:spPr>
        <p:txBody>
          <a:bodyPr>
            <a:normAutofit fontScale="90000"/>
          </a:bodyPr>
          <a:lstStyle/>
          <a:p>
            <a:r>
              <a:rPr lang="zh-CN" altLang="en-US" dirty="0"/>
              <a:t>实验一</a:t>
            </a:r>
          </a:p>
        </p:txBody>
      </p:sp>
      <p:sp>
        <p:nvSpPr>
          <p:cNvPr id="3" name="内容占位符 2"/>
          <p:cNvSpPr>
            <a:spLocks noGrp="1"/>
          </p:cNvSpPr>
          <p:nvPr>
            <p:ph idx="1"/>
          </p:nvPr>
        </p:nvSpPr>
        <p:spPr>
          <a:xfrm>
            <a:off x="457200" y="1571612"/>
            <a:ext cx="8229600" cy="4752988"/>
          </a:xfrm>
        </p:spPr>
        <p:txBody>
          <a:bodyPr/>
          <a:lstStyle/>
          <a:p>
            <a:r>
              <a:rPr lang="en-US" altLang="zh-CN" sz="2400" dirty="0">
                <a:latin typeface="+mn-ea"/>
              </a:rPr>
              <a:t>2</a:t>
            </a:r>
            <a:r>
              <a:rPr lang="zh-CN" altLang="en-US" sz="2400" dirty="0">
                <a:latin typeface="+mn-ea"/>
              </a:rPr>
              <a:t>、使用示波器</a:t>
            </a:r>
            <a:r>
              <a:rPr lang="zh-CN" altLang="en-US" sz="2400" dirty="0" smtClean="0">
                <a:latin typeface="+mn-ea"/>
              </a:rPr>
              <a:t>观察并记录数</a:t>
            </a:r>
            <a:r>
              <a:rPr lang="zh-CN" altLang="en-US" sz="2400" dirty="0">
                <a:latin typeface="+mn-ea"/>
              </a:rPr>
              <a:t>电试验箱连续脉冲输出</a:t>
            </a:r>
            <a:r>
              <a:rPr lang="zh-CN" altLang="en-US" sz="2400" dirty="0" smtClean="0">
                <a:latin typeface="+mn-ea"/>
              </a:rPr>
              <a:t>波形，并从示波器上读出</a:t>
            </a:r>
            <a:r>
              <a:rPr lang="en-US" altLang="zh-CN" sz="2400" dirty="0" smtClean="0">
                <a:latin typeface="+mn-ea"/>
              </a:rPr>
              <a:t>3</a:t>
            </a:r>
            <a:r>
              <a:rPr lang="zh-CN" altLang="en-US" sz="2400" dirty="0" smtClean="0">
                <a:latin typeface="+mn-ea"/>
              </a:rPr>
              <a:t>种连续脉冲的频率，填写下表。（脉冲频率的测量可通过打开示波器相应通道的水平自动测量项直接读取，也可通过水平时基读取脉冲周期，间接换算得出。）</a:t>
            </a:r>
            <a:endParaRPr lang="en-US" altLang="zh-CN" sz="2400" dirty="0" smtClean="0">
              <a:latin typeface="+mn-ea"/>
            </a:endParaRPr>
          </a:p>
          <a:p>
            <a:pPr marL="0" indent="0">
              <a:buNone/>
            </a:pPr>
            <a:endParaRPr lang="en-US" altLang="zh-CN" dirty="0" smtClean="0"/>
          </a:p>
          <a:p>
            <a:pPr marL="0" indent="0">
              <a:buNone/>
            </a:pP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322959964"/>
              </p:ext>
            </p:extLst>
          </p:nvPr>
        </p:nvGraphicFramePr>
        <p:xfrm>
          <a:off x="1928794" y="3143248"/>
          <a:ext cx="5785167" cy="3500463"/>
        </p:xfrm>
        <a:graphic>
          <a:graphicData uri="http://schemas.openxmlformats.org/drawingml/2006/table">
            <a:tbl>
              <a:tblPr firstRow="1" bandRow="1">
                <a:tableStyleId>{5940675A-B579-460E-94D1-54222C63F5DA}</a:tableStyleId>
              </a:tblPr>
              <a:tblGrid>
                <a:gridCol w="1928389"/>
                <a:gridCol w="1928389"/>
                <a:gridCol w="1928389"/>
              </a:tblGrid>
              <a:tr h="434415">
                <a:tc>
                  <a:txBody>
                    <a:bodyPr/>
                    <a:lstStyle/>
                    <a:p>
                      <a:pPr algn="ctr"/>
                      <a:r>
                        <a:rPr lang="zh-CN" altLang="en-US" dirty="0" smtClean="0"/>
                        <a:t>待测连续脉冲</a:t>
                      </a:r>
                      <a:endParaRPr lang="zh-CN" altLang="en-US" dirty="0"/>
                    </a:p>
                  </a:txBody>
                  <a:tcPr/>
                </a:tc>
                <a:tc>
                  <a:txBody>
                    <a:bodyPr/>
                    <a:lstStyle/>
                    <a:p>
                      <a:pPr algn="ctr"/>
                      <a:r>
                        <a:rPr lang="zh-CN" altLang="en-US" dirty="0" smtClean="0"/>
                        <a:t>脉冲波形记录</a:t>
                      </a:r>
                      <a:endParaRPr lang="zh-CN" altLang="en-US" dirty="0"/>
                    </a:p>
                  </a:txBody>
                  <a:tcPr/>
                </a:tc>
                <a:tc>
                  <a:txBody>
                    <a:bodyPr/>
                    <a:lstStyle/>
                    <a:p>
                      <a:pPr algn="ctr"/>
                      <a:r>
                        <a:rPr lang="zh-CN" altLang="en-US" dirty="0" smtClean="0"/>
                        <a:t>脉冲频率测量值</a:t>
                      </a:r>
                      <a:endParaRPr lang="zh-CN" altLang="en-US" dirty="0"/>
                    </a:p>
                  </a:txBody>
                  <a:tcPr/>
                </a:tc>
              </a:tr>
              <a:tr h="1013465">
                <a:tc>
                  <a:txBody>
                    <a:bodyPr/>
                    <a:lstStyle/>
                    <a:p>
                      <a:pPr algn="ctr"/>
                      <a:r>
                        <a:rPr lang="en-US" altLang="zh-CN" dirty="0" smtClean="0">
                          <a:latin typeface="+mn-ea"/>
                          <a:ea typeface="+mn-ea"/>
                        </a:rPr>
                        <a:t>1Hz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algn="ctr"/>
                      <a:r>
                        <a:rPr lang="zh-CN" altLang="en-US" dirty="0" smtClean="0"/>
                        <a:t>测量依据及结果</a:t>
                      </a:r>
                      <a:endParaRPr lang="zh-CN" altLang="en-US" dirty="0"/>
                    </a:p>
                  </a:txBody>
                  <a:tcPr anchor="ctr"/>
                </a:tc>
              </a:tr>
              <a:tr h="1111815">
                <a:tc>
                  <a:txBody>
                    <a:bodyPr/>
                    <a:lstStyle/>
                    <a:p>
                      <a:pPr algn="ctr"/>
                      <a:r>
                        <a:rPr lang="en-US" altLang="zh-CN" dirty="0" smtClean="0">
                          <a:latin typeface="+mn-ea"/>
                          <a:ea typeface="+mn-ea"/>
                        </a:rPr>
                        <a:t>10KHz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测量依据及结果</a:t>
                      </a:r>
                    </a:p>
                    <a:p>
                      <a:pPr algn="ctr"/>
                      <a:endParaRPr lang="zh-CN" altLang="en-US" dirty="0"/>
                    </a:p>
                  </a:txBody>
                  <a:tcPr anchor="ctr"/>
                </a:tc>
              </a:tr>
              <a:tr h="940768">
                <a:tc>
                  <a:txBody>
                    <a:bodyPr/>
                    <a:lstStyle/>
                    <a:p>
                      <a:pPr algn="ctr"/>
                      <a:r>
                        <a:rPr lang="en-US" altLang="zh-CN" dirty="0" smtClean="0">
                          <a:latin typeface="+mn-ea"/>
                          <a:ea typeface="+mn-ea"/>
                        </a:rPr>
                        <a:t>2MHz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测量依据及结果</a:t>
                      </a:r>
                    </a:p>
                    <a:p>
                      <a:pPr algn="ctr"/>
                      <a:endParaRPr lang="zh-CN" altLang="en-US" dirty="0"/>
                    </a:p>
                  </a:txBody>
                  <a:tcPr anchor="ctr"/>
                </a:tc>
              </a:tr>
            </a:tbl>
          </a:graphicData>
        </a:graphic>
      </p:graphicFrame>
    </p:spTree>
    <p:extLst>
      <p:ext uri="{BB962C8B-B14F-4D97-AF65-F5344CB8AC3E}">
        <p14:creationId xmlns:p14="http://schemas.microsoft.com/office/powerpoint/2010/main" val="2123077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a:t>实验一</a:t>
            </a:r>
          </a:p>
        </p:txBody>
      </p:sp>
      <p:sp>
        <p:nvSpPr>
          <p:cNvPr id="3" name="内容占位符 2"/>
          <p:cNvSpPr>
            <a:spLocks noGrp="1"/>
          </p:cNvSpPr>
          <p:nvPr>
            <p:ph idx="1"/>
          </p:nvPr>
        </p:nvSpPr>
        <p:spPr>
          <a:xfrm>
            <a:off x="428596" y="1857364"/>
            <a:ext cx="8229600" cy="4625989"/>
          </a:xfrm>
        </p:spPr>
        <p:txBody>
          <a:bodyPr>
            <a:normAutofit/>
          </a:bodyPr>
          <a:lstStyle/>
          <a:p>
            <a:pPr marL="0" indent="0">
              <a:buNone/>
            </a:pPr>
            <a:endParaRPr lang="zh-CN" altLang="en-US" sz="2400" dirty="0">
              <a:latin typeface="+mn-ea"/>
            </a:endParaRPr>
          </a:p>
          <a:p>
            <a:r>
              <a:rPr lang="en-US" altLang="zh-CN" sz="2400" dirty="0" smtClean="0">
                <a:latin typeface="+mn-ea"/>
              </a:rPr>
              <a:t>3</a:t>
            </a:r>
            <a:r>
              <a:rPr lang="zh-CN" altLang="en-US" sz="2400" dirty="0" smtClean="0">
                <a:latin typeface="+mn-ea"/>
              </a:rPr>
              <a:t>、实验箱连线，实现在实验箱数码管任意位置显示</a:t>
            </a:r>
            <a:r>
              <a:rPr lang="en-US" altLang="zh-CN" sz="2400" dirty="0" smtClean="0">
                <a:latin typeface="+mn-ea"/>
              </a:rPr>
              <a:t>0-9</a:t>
            </a:r>
            <a:r>
              <a:rPr lang="zh-CN" altLang="en-US" sz="2400" dirty="0" smtClean="0">
                <a:latin typeface="+mn-ea"/>
              </a:rPr>
              <a:t>的一个数字</a:t>
            </a:r>
            <a:r>
              <a:rPr lang="zh-CN" altLang="zh-CN" sz="2400" dirty="0" smtClean="0">
                <a:latin typeface="+mn-ea"/>
              </a:rPr>
              <a:t>。</a:t>
            </a:r>
            <a:r>
              <a:rPr lang="zh-CN" altLang="en-US" sz="2400" dirty="0" smtClean="0">
                <a:latin typeface="+mn-ea"/>
              </a:rPr>
              <a:t>（附连线说明与显示效果图片）</a:t>
            </a:r>
            <a:endParaRPr lang="en-US" altLang="zh-CN" sz="2400" dirty="0" smtClean="0">
              <a:latin typeface="+mn-ea"/>
            </a:endParaRPr>
          </a:p>
          <a:p>
            <a:pPr marL="0" indent="0">
              <a:buNone/>
            </a:pPr>
            <a:r>
              <a:rPr lang="en-US" altLang="zh-CN" sz="2800" dirty="0" smtClean="0"/>
              <a:t>  </a:t>
            </a:r>
            <a:endParaRPr lang="en-US" altLang="zh-CN" sz="2800" dirty="0"/>
          </a:p>
          <a:p>
            <a:pPr marL="0" indent="0">
              <a:buNone/>
            </a:pPr>
            <a:r>
              <a:rPr lang="en-US" altLang="zh-CN" sz="2400" dirty="0" smtClean="0">
                <a:latin typeface="+mn-ea"/>
              </a:rPr>
              <a:t>  4</a:t>
            </a:r>
            <a:r>
              <a:rPr lang="zh-CN" altLang="en-US" sz="2400" dirty="0" smtClean="0">
                <a:latin typeface="+mn-ea"/>
              </a:rPr>
              <a:t>、实验教材</a:t>
            </a:r>
            <a:r>
              <a:rPr lang="en-US" altLang="zh-CN" sz="2400" dirty="0" smtClean="0">
                <a:latin typeface="+mn-ea"/>
              </a:rPr>
              <a:t>P11</a:t>
            </a:r>
            <a:r>
              <a:rPr lang="zh-CN" altLang="en-US" sz="2400" dirty="0" smtClean="0">
                <a:latin typeface="+mn-ea"/>
              </a:rPr>
              <a:t>实验内容三。</a:t>
            </a:r>
            <a:endParaRPr lang="en-US" altLang="zh-CN" sz="2400" dirty="0" smtClean="0">
              <a:latin typeface="+mn-ea"/>
            </a:endParaRPr>
          </a:p>
          <a:p>
            <a:pPr marL="0" indent="0">
              <a:buNone/>
            </a:pPr>
            <a:r>
              <a:rPr lang="en-US" altLang="zh-CN" sz="2800" dirty="0" smtClean="0"/>
              <a:t>         </a:t>
            </a:r>
            <a:r>
              <a:rPr lang="zh-CN" altLang="en-US" sz="2400" dirty="0" smtClean="0"/>
              <a:t>记录</a:t>
            </a:r>
            <a:r>
              <a:rPr lang="en-US" altLang="zh-CN" sz="2400" dirty="0" smtClean="0">
                <a:latin typeface="+mn-ea"/>
              </a:rPr>
              <a:t>Q3</a:t>
            </a:r>
            <a:r>
              <a:rPr lang="zh-CN" altLang="en-US" sz="2400" dirty="0" smtClean="0">
                <a:latin typeface="+mn-ea"/>
              </a:rPr>
              <a:t>，</a:t>
            </a:r>
            <a:r>
              <a:rPr lang="en-US" altLang="zh-CN" sz="2400" dirty="0" smtClean="0">
                <a:latin typeface="+mn-ea"/>
              </a:rPr>
              <a:t>Q2</a:t>
            </a:r>
            <a:r>
              <a:rPr lang="zh-CN" altLang="en-US" sz="2400" dirty="0" smtClean="0">
                <a:latin typeface="+mn-ea"/>
              </a:rPr>
              <a:t>，</a:t>
            </a:r>
            <a:r>
              <a:rPr lang="en-US" altLang="zh-CN" sz="2400" dirty="0" smtClean="0">
                <a:latin typeface="+mn-ea"/>
              </a:rPr>
              <a:t>Q1</a:t>
            </a:r>
            <a:r>
              <a:rPr lang="zh-CN" altLang="en-US" sz="2400" dirty="0" smtClean="0">
                <a:latin typeface="+mn-ea"/>
              </a:rPr>
              <a:t>，</a:t>
            </a:r>
            <a:r>
              <a:rPr lang="en-US" altLang="zh-CN" sz="2400" dirty="0" smtClean="0">
                <a:latin typeface="+mn-ea"/>
              </a:rPr>
              <a:t>Q0</a:t>
            </a:r>
            <a:r>
              <a:rPr lang="zh-CN" altLang="en-US" sz="2400" dirty="0" smtClean="0">
                <a:latin typeface="+mn-ea"/>
              </a:rPr>
              <a:t>，</a:t>
            </a:r>
            <a:r>
              <a:rPr lang="en-US" altLang="zh-CN" sz="2400" dirty="0" smtClean="0">
                <a:latin typeface="+mn-ea"/>
              </a:rPr>
              <a:t>CP0</a:t>
            </a:r>
            <a:r>
              <a:rPr lang="zh-CN" altLang="en-US" sz="2400" dirty="0" smtClean="0">
                <a:latin typeface="+mn-ea"/>
              </a:rPr>
              <a:t>信号波形关系图（图片）</a:t>
            </a:r>
            <a:endParaRPr lang="en-US" altLang="zh-CN" sz="2400" dirty="0" smtClean="0">
              <a:latin typeface="+mn-ea"/>
            </a:endParaRPr>
          </a:p>
          <a:p>
            <a:pPr marL="0" indent="0">
              <a:buNone/>
            </a:pPr>
            <a:r>
              <a:rPr lang="en-US" altLang="zh-CN" sz="2400" dirty="0" smtClean="0">
                <a:latin typeface="+mn-ea"/>
              </a:rPr>
              <a:t>      </a:t>
            </a:r>
            <a:r>
              <a:rPr lang="zh-CN" altLang="en-US" sz="2400" dirty="0" smtClean="0">
                <a:latin typeface="+mn-ea"/>
              </a:rPr>
              <a:t>分析这些信号之间的关系。</a:t>
            </a:r>
            <a:endParaRPr lang="en-US" altLang="zh-CN" sz="2800" dirty="0" smtClean="0"/>
          </a:p>
          <a:p>
            <a:pPr marL="0" indent="0">
              <a:buNone/>
            </a:pP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下周（国庆后）课前准备</a:t>
            </a:r>
            <a:endParaRPr lang="zh-CN" altLang="en-US" dirty="0"/>
          </a:p>
        </p:txBody>
      </p:sp>
      <p:sp>
        <p:nvSpPr>
          <p:cNvPr id="3" name="内容占位符 2"/>
          <p:cNvSpPr>
            <a:spLocks noGrp="1"/>
          </p:cNvSpPr>
          <p:nvPr>
            <p:ph idx="1"/>
          </p:nvPr>
        </p:nvSpPr>
        <p:spPr>
          <a:xfrm>
            <a:off x="457200" y="2500306"/>
            <a:ext cx="8229600" cy="3429024"/>
          </a:xfrm>
        </p:spPr>
        <p:txBody>
          <a:bodyPr/>
          <a:lstStyle/>
          <a:p>
            <a:r>
              <a:rPr lang="en-US" altLang="zh-CN" dirty="0" smtClean="0">
                <a:latin typeface="+mn-ea"/>
              </a:rPr>
              <a:t>1</a:t>
            </a:r>
            <a:r>
              <a:rPr lang="zh-CN" altLang="en-US" dirty="0" smtClean="0">
                <a:latin typeface="+mn-ea"/>
              </a:rPr>
              <a:t>、阅读实验指导书实验二内容，自行下载安装并熟悉使用</a:t>
            </a:r>
            <a:r>
              <a:rPr lang="en-US" altLang="zh-CN" dirty="0" err="1" smtClean="0">
                <a:latin typeface="+mn-ea"/>
              </a:rPr>
              <a:t>protues</a:t>
            </a:r>
            <a:r>
              <a:rPr lang="zh-CN" altLang="en-US" dirty="0" smtClean="0">
                <a:latin typeface="+mn-ea"/>
              </a:rPr>
              <a:t>仿真软件</a:t>
            </a:r>
            <a:r>
              <a:rPr lang="en-US" altLang="zh-CN" dirty="0" smtClean="0">
                <a:latin typeface="+mn-ea"/>
              </a:rPr>
              <a:t> </a:t>
            </a:r>
            <a:r>
              <a:rPr lang="zh-CN" altLang="en-US" dirty="0" smtClean="0">
                <a:latin typeface="+mn-ea"/>
              </a:rPr>
              <a:t>。</a:t>
            </a:r>
            <a:endParaRPr lang="en-US" altLang="zh-CN" dirty="0" smtClean="0">
              <a:latin typeface="+mn-ea"/>
            </a:endParaRPr>
          </a:p>
          <a:p>
            <a:endParaRPr lang="en-US" altLang="zh-CN" dirty="0" smtClean="0">
              <a:latin typeface="+mn-ea"/>
            </a:endParaRPr>
          </a:p>
          <a:p>
            <a:r>
              <a:rPr lang="en-US" altLang="zh-CN" dirty="0" smtClean="0">
                <a:latin typeface="+mn-ea"/>
              </a:rPr>
              <a:t>2</a:t>
            </a:r>
            <a:r>
              <a:rPr lang="zh-CN" altLang="en-US" dirty="0" smtClean="0">
                <a:latin typeface="+mn-ea"/>
              </a:rPr>
              <a:t>、</a:t>
            </a:r>
            <a:r>
              <a:rPr lang="zh-CN" altLang="en-US" dirty="0">
                <a:latin typeface="+mn-ea"/>
              </a:rPr>
              <a:t>参考实验指导书实验二示例，</a:t>
            </a:r>
            <a:r>
              <a:rPr lang="zh-CN" altLang="zh-CN" dirty="0">
                <a:latin typeface="+mn-ea"/>
              </a:rPr>
              <a:t>用</a:t>
            </a:r>
            <a:r>
              <a:rPr lang="en-US" altLang="zh-CN" dirty="0" err="1">
                <a:latin typeface="+mn-ea"/>
              </a:rPr>
              <a:t>Protues</a:t>
            </a:r>
            <a:r>
              <a:rPr lang="zh-CN" altLang="zh-CN" dirty="0">
                <a:latin typeface="+mn-ea"/>
              </a:rPr>
              <a:t>完成</a:t>
            </a:r>
            <a:r>
              <a:rPr lang="en-US" altLang="zh-CN" dirty="0">
                <a:latin typeface="+mn-ea"/>
              </a:rPr>
              <a:t>74LS197</a:t>
            </a:r>
            <a:r>
              <a:rPr lang="zh-CN" altLang="zh-CN" dirty="0">
                <a:latin typeface="+mn-ea"/>
              </a:rPr>
              <a:t>构成十六进制计数器</a:t>
            </a:r>
            <a:r>
              <a:rPr lang="zh-CN" altLang="en-US" dirty="0">
                <a:latin typeface="+mn-ea"/>
              </a:rPr>
              <a:t>，并验证输出。</a:t>
            </a:r>
          </a:p>
          <a:p>
            <a:endParaRPr lang="en-US" altLang="zh-CN" dirty="0" smtClean="0"/>
          </a:p>
          <a:p>
            <a:pPr marL="0" indent="0">
              <a:buNone/>
            </a:pP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mtClean="0"/>
              <a:t>三、上课</a:t>
            </a:r>
          </a:p>
        </p:txBody>
      </p:sp>
      <p:sp>
        <p:nvSpPr>
          <p:cNvPr id="9219" name="Rectangle 3"/>
          <p:cNvSpPr>
            <a:spLocks noGrp="1" noChangeArrowheads="1"/>
          </p:cNvSpPr>
          <p:nvPr>
            <p:ph idx="1"/>
          </p:nvPr>
        </p:nvSpPr>
        <p:spPr/>
        <p:txBody>
          <a:bodyPr/>
          <a:lstStyle/>
          <a:p>
            <a:pPr eaLnBrk="1" hangingPunct="1">
              <a:buFontTx/>
              <a:buNone/>
            </a:pPr>
            <a:r>
              <a:rPr lang="zh-CN" altLang="en-US" dirty="0" smtClean="0"/>
              <a:t>时间：二小时十五分，没有课间休息。</a:t>
            </a:r>
          </a:p>
          <a:p>
            <a:pPr eaLnBrk="1" hangingPunct="1">
              <a:buFontTx/>
              <a:buNone/>
            </a:pPr>
            <a:r>
              <a:rPr lang="zh-CN" altLang="en-US" dirty="0" smtClean="0"/>
              <a:t>    上课时，固定座位，不要随意走动，不要大声喧哗。 实验过程中，要认真记录实验过程中出现的问题已经解决问题的方法。下课时间到，即停止做实验，整理好实验设备，关闭设备电源，清理座位及周边的废弃物，填写实验登记卡，离开实验室。</a:t>
            </a:r>
          </a:p>
          <a:p>
            <a:pPr eaLnBrk="1" hangingPunct="1">
              <a:buFontTx/>
              <a:buNone/>
            </a:pPr>
            <a:r>
              <a:rPr lang="zh-CN" altLang="en-US" dirty="0" smtClean="0"/>
              <a:t>    未做完的实验可选择实验室开放时间补做。</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mtClean="0"/>
              <a:t>三、上课</a:t>
            </a:r>
          </a:p>
        </p:txBody>
      </p:sp>
      <p:sp>
        <p:nvSpPr>
          <p:cNvPr id="10243" name="Rectangle 3"/>
          <p:cNvSpPr>
            <a:spLocks noGrp="1" noChangeArrowheads="1"/>
          </p:cNvSpPr>
          <p:nvPr>
            <p:ph idx="1"/>
          </p:nvPr>
        </p:nvSpPr>
        <p:spPr/>
        <p:txBody>
          <a:bodyPr/>
          <a:lstStyle/>
          <a:p>
            <a:pPr eaLnBrk="1" hangingPunct="1">
              <a:buFontTx/>
              <a:buNone/>
            </a:pPr>
            <a:endParaRPr lang="en-US" altLang="zh-CN" dirty="0" smtClean="0"/>
          </a:p>
          <a:p>
            <a:pPr eaLnBrk="1" hangingPunct="1">
              <a:buFontTx/>
              <a:buNone/>
            </a:pPr>
            <a:r>
              <a:rPr lang="en-US" altLang="zh-CN" dirty="0" smtClean="0"/>
              <a:t>          </a:t>
            </a:r>
            <a:r>
              <a:rPr lang="zh-CN" altLang="en-US" dirty="0" smtClean="0"/>
              <a:t>实验箱只在实验室内使用，资源有限，多个班级共享，必须爱护，小心使用，如有故障请记录。</a:t>
            </a:r>
            <a:endParaRPr lang="en-US" altLang="zh-CN" dirty="0" smtClean="0"/>
          </a:p>
          <a:p>
            <a:pPr eaLnBrk="1" hangingPunct="1">
              <a:buFontTx/>
              <a:buNone/>
            </a:pPr>
            <a:r>
              <a:rPr lang="en-US" altLang="zh-CN" dirty="0" smtClean="0"/>
              <a:t>    </a:t>
            </a:r>
          </a:p>
          <a:p>
            <a:pPr eaLnBrk="1" hangingPunct="1">
              <a:buFontTx/>
              <a:buNone/>
            </a:pPr>
            <a:r>
              <a:rPr lang="en-US" altLang="zh-CN" dirty="0" smtClean="0"/>
              <a:t>          FPGA</a:t>
            </a:r>
            <a:r>
              <a:rPr lang="zh-CN" altLang="en-US" dirty="0" smtClean="0"/>
              <a:t>学习板发给你们，请妥善保管，签署借条。到课程考试结束，交回实验室，损坏丢失照价赔偿。</a:t>
            </a:r>
          </a:p>
          <a:p>
            <a:pPr eaLnBrk="1" hangingPunct="1">
              <a:buFontTx/>
              <a:buNone/>
            </a:pPr>
            <a:endParaRPr lang="en-US" altLang="zh-CN" dirty="0" smtClean="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dirty="0" smtClean="0"/>
              <a:t>四、写实验报告</a:t>
            </a:r>
          </a:p>
        </p:txBody>
      </p:sp>
      <p:sp>
        <p:nvSpPr>
          <p:cNvPr id="11267" name="Rectangle 3"/>
          <p:cNvSpPr>
            <a:spLocks noGrp="1" noChangeArrowheads="1"/>
          </p:cNvSpPr>
          <p:nvPr>
            <p:ph idx="1"/>
          </p:nvPr>
        </p:nvSpPr>
        <p:spPr/>
        <p:txBody>
          <a:bodyPr>
            <a:normAutofit lnSpcReduction="10000"/>
          </a:bodyPr>
          <a:lstStyle/>
          <a:p>
            <a:pPr eaLnBrk="1" hangingPunct="1">
              <a:buFontTx/>
              <a:buNone/>
            </a:pPr>
            <a:r>
              <a:rPr lang="zh-CN" altLang="en-US" dirty="0" smtClean="0"/>
              <a:t>要求：</a:t>
            </a:r>
          </a:p>
          <a:p>
            <a:pPr eaLnBrk="1" hangingPunct="1">
              <a:buFontTx/>
              <a:buNone/>
            </a:pPr>
            <a:r>
              <a:rPr lang="zh-CN" altLang="en-US" dirty="0" smtClean="0"/>
              <a:t>（</a:t>
            </a:r>
            <a:r>
              <a:rPr lang="en-US" altLang="zh-CN" dirty="0" smtClean="0"/>
              <a:t>1</a:t>
            </a:r>
            <a:r>
              <a:rPr lang="zh-CN" altLang="en-US" dirty="0" smtClean="0"/>
              <a:t>）实验目的</a:t>
            </a:r>
          </a:p>
          <a:p>
            <a:pPr eaLnBrk="1" hangingPunct="1">
              <a:buFontTx/>
              <a:buNone/>
            </a:pPr>
            <a:r>
              <a:rPr lang="zh-CN" altLang="en-US" dirty="0" smtClean="0"/>
              <a:t>（</a:t>
            </a:r>
            <a:r>
              <a:rPr lang="en-US" altLang="zh-CN" dirty="0" smtClean="0"/>
              <a:t>2</a:t>
            </a:r>
            <a:r>
              <a:rPr lang="zh-CN" altLang="en-US" dirty="0" smtClean="0"/>
              <a:t>）原理</a:t>
            </a:r>
            <a:endParaRPr lang="en-US" altLang="zh-CN" dirty="0" smtClean="0"/>
          </a:p>
          <a:p>
            <a:pPr>
              <a:buNone/>
            </a:pPr>
            <a:r>
              <a:rPr lang="zh-CN" altLang="en-US" dirty="0" smtClean="0"/>
              <a:t>（</a:t>
            </a:r>
            <a:r>
              <a:rPr lang="en-US" altLang="zh-CN" dirty="0" smtClean="0"/>
              <a:t>3</a:t>
            </a:r>
            <a:r>
              <a:rPr lang="zh-CN" altLang="en-US" dirty="0" smtClean="0"/>
              <a:t>）</a:t>
            </a:r>
            <a:r>
              <a:rPr lang="zh-CN" altLang="en-US" dirty="0"/>
              <a:t>所用仪器及器件</a:t>
            </a:r>
          </a:p>
          <a:p>
            <a:pPr eaLnBrk="1" hangingPunct="1">
              <a:buFontTx/>
              <a:buNone/>
            </a:pPr>
            <a:r>
              <a:rPr lang="zh-CN" altLang="en-US" dirty="0" smtClean="0"/>
              <a:t>（</a:t>
            </a:r>
            <a:r>
              <a:rPr lang="en-US" altLang="zh-CN" dirty="0"/>
              <a:t>4</a:t>
            </a:r>
            <a:r>
              <a:rPr lang="zh-CN" altLang="en-US" dirty="0" smtClean="0"/>
              <a:t>）实验内容</a:t>
            </a:r>
            <a:endParaRPr lang="en-US" altLang="zh-CN"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设计流程；</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en-US" altLang="zh-CN" sz="2200" dirty="0" err="1" smtClean="0"/>
              <a:t>protues</a:t>
            </a:r>
            <a:r>
              <a:rPr lang="zh-CN" altLang="en-US" sz="2200" dirty="0"/>
              <a:t>电路</a:t>
            </a:r>
            <a:r>
              <a:rPr lang="zh-CN" altLang="en-US" sz="2200" dirty="0" smtClean="0"/>
              <a:t>设计和仿真结果；</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实验箱电路静态、动态测试步骤和结果；</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  相关分析说明</a:t>
            </a:r>
          </a:p>
          <a:p>
            <a:pPr eaLnBrk="1" hangingPunct="1">
              <a:buFontTx/>
              <a:buNone/>
            </a:pPr>
            <a:r>
              <a:rPr lang="zh-CN" altLang="en-US" dirty="0" smtClean="0"/>
              <a:t>（</a:t>
            </a:r>
            <a:r>
              <a:rPr lang="en-US" altLang="zh-CN" dirty="0" smtClean="0"/>
              <a:t>5</a:t>
            </a:r>
            <a:r>
              <a:rPr lang="zh-CN" altLang="en-US" dirty="0" smtClean="0"/>
              <a:t>）结论</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dirty="0" smtClean="0"/>
              <a:t>五、实验考试 </a:t>
            </a:r>
          </a:p>
        </p:txBody>
      </p:sp>
      <p:sp>
        <p:nvSpPr>
          <p:cNvPr id="12291" name="Text Box 3"/>
          <p:cNvSpPr txBox="1">
            <a:spLocks noChangeArrowheads="1"/>
          </p:cNvSpPr>
          <p:nvPr/>
        </p:nvSpPr>
        <p:spPr bwMode="auto">
          <a:xfrm>
            <a:off x="428596" y="2000240"/>
            <a:ext cx="83534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t>第</a:t>
            </a:r>
            <a:r>
              <a:rPr lang="en-US" altLang="zh-CN" sz="2800" b="1" dirty="0" smtClean="0"/>
              <a:t>16</a:t>
            </a:r>
            <a:r>
              <a:rPr lang="zh-CN" altLang="en-US" sz="2800" b="1" dirty="0" smtClean="0"/>
              <a:t>周</a:t>
            </a:r>
            <a:r>
              <a:rPr lang="zh-CN" altLang="en-US" sz="2800" b="1" dirty="0"/>
              <a:t>补作实验。</a:t>
            </a:r>
          </a:p>
          <a:p>
            <a:pPr eaLnBrk="1" hangingPunct="1"/>
            <a:endParaRPr lang="zh-CN" altLang="en-US" sz="2800" b="1" dirty="0"/>
          </a:p>
          <a:p>
            <a:pPr eaLnBrk="1" hangingPunct="1"/>
            <a:r>
              <a:rPr lang="zh-CN" altLang="en-US" sz="2800" b="1" dirty="0"/>
              <a:t>第</a:t>
            </a:r>
            <a:r>
              <a:rPr lang="en-US" altLang="zh-CN" sz="2800" b="1" dirty="0" smtClean="0"/>
              <a:t>17</a:t>
            </a:r>
            <a:r>
              <a:rPr lang="zh-CN" altLang="en-US" sz="2800" b="1" dirty="0" smtClean="0"/>
              <a:t>周</a:t>
            </a:r>
            <a:r>
              <a:rPr lang="zh-CN" altLang="en-US" sz="2800" b="1" dirty="0"/>
              <a:t>考试：</a:t>
            </a:r>
          </a:p>
          <a:p>
            <a:pPr eaLnBrk="1" hangingPunct="1"/>
            <a:endParaRPr lang="zh-CN" altLang="en-US" sz="2800" b="1" dirty="0"/>
          </a:p>
          <a:p>
            <a:pPr eaLnBrk="1" hangingPunct="1"/>
            <a:r>
              <a:rPr lang="zh-CN" altLang="en-US" sz="2800" dirty="0"/>
              <a:t>考试时间</a:t>
            </a:r>
            <a:r>
              <a:rPr lang="zh-CN" altLang="en-US" sz="2800" dirty="0" smtClean="0"/>
              <a:t>：二小</a:t>
            </a:r>
            <a:r>
              <a:rPr lang="zh-CN" altLang="en-US" sz="2800" dirty="0"/>
              <a:t>时。</a:t>
            </a:r>
          </a:p>
          <a:p>
            <a:pPr eaLnBrk="1" hangingPunct="1"/>
            <a:r>
              <a:rPr lang="zh-CN" altLang="en-US" sz="2800" dirty="0"/>
              <a:t>内       容：</a:t>
            </a:r>
          </a:p>
          <a:p>
            <a:pPr eaLnBrk="1" hangingPunct="1"/>
            <a:r>
              <a:rPr lang="zh-CN" altLang="en-US" sz="2800" dirty="0"/>
              <a:t>方       式：题目当场抽签，当场设计，当场作实           验，当场写报告。实验完毕要记录实验所用时间。</a:t>
            </a:r>
          </a:p>
          <a:p>
            <a:pPr eaLnBrk="1" hangingPunct="1"/>
            <a:endParaRPr lang="zh-CN" altLang="en-US" sz="2800" dirty="0"/>
          </a:p>
          <a:p>
            <a:pPr eaLnBrk="1" hangingPunct="1"/>
            <a:r>
              <a:rPr lang="zh-CN" altLang="en-US" sz="2800" b="1" dirty="0"/>
              <a:t>第</a:t>
            </a:r>
            <a:r>
              <a:rPr lang="en-US" altLang="zh-CN" sz="2800" b="1" dirty="0" smtClean="0"/>
              <a:t>18</a:t>
            </a:r>
            <a:r>
              <a:rPr lang="zh-CN" altLang="en-US" sz="2800" b="1" dirty="0" smtClean="0"/>
              <a:t>周</a:t>
            </a:r>
            <a:r>
              <a:rPr lang="zh-CN" altLang="en-US" sz="2800" b="1" dirty="0"/>
              <a:t>补考。</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14282" y="1142984"/>
            <a:ext cx="5715040" cy="1285884"/>
          </a:xfrm>
        </p:spPr>
        <p:txBody>
          <a:bodyPr>
            <a:noAutofit/>
          </a:bodyPr>
          <a:lstStyle/>
          <a:p>
            <a:pPr algn="l" eaLnBrk="1" hangingPunct="1"/>
            <a:r>
              <a:rPr lang="zh-CN" altLang="en-US" sz="4800" dirty="0" smtClean="0"/>
              <a:t>六、所用主要仪器</a:t>
            </a:r>
          </a:p>
        </p:txBody>
      </p:sp>
      <p:sp>
        <p:nvSpPr>
          <p:cNvPr id="13315" name="Text Box 5"/>
          <p:cNvSpPr txBox="1">
            <a:spLocks noChangeArrowheads="1"/>
          </p:cNvSpPr>
          <p:nvPr/>
        </p:nvSpPr>
        <p:spPr bwMode="auto">
          <a:xfrm>
            <a:off x="642910" y="3143248"/>
            <a:ext cx="568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hlinkClick r:id="rId2" action="ppaction://hlinkfile"/>
              </a:rPr>
              <a:t>1</a:t>
            </a:r>
            <a:r>
              <a:rPr lang="zh-CN" altLang="en-US" dirty="0">
                <a:hlinkClick r:id="rId2" action="ppaction://hlinkfile"/>
              </a:rPr>
              <a:t>、数电实验箱</a:t>
            </a:r>
            <a:endParaRPr lang="zh-CN" altLang="en-US" dirty="0"/>
          </a:p>
          <a:p>
            <a:pPr eaLnBrk="1" hangingPunct="1">
              <a:spcBef>
                <a:spcPct val="50000"/>
              </a:spcBef>
            </a:pPr>
            <a:r>
              <a:rPr lang="en-US" altLang="zh-CN" dirty="0">
                <a:hlinkClick r:id="rId3" action="ppaction://hlinkfile"/>
              </a:rPr>
              <a:t>2</a:t>
            </a:r>
            <a:r>
              <a:rPr lang="zh-CN" altLang="en-US" dirty="0" smtClean="0">
                <a:hlinkClick r:id="rId3" action="ppaction://hlinkfile"/>
              </a:rPr>
              <a:t>、</a:t>
            </a:r>
            <a:r>
              <a:rPr lang="zh-CN" altLang="en-US" dirty="0">
                <a:hlinkClick r:id="rId3" action="ppaction://hlinkfile"/>
              </a:rPr>
              <a:t>示波器</a:t>
            </a:r>
            <a:endParaRPr lang="zh-CN" altLang="en-US" dirty="0"/>
          </a:p>
          <a:p>
            <a:pPr eaLnBrk="1" hangingPunct="1">
              <a:spcBef>
                <a:spcPct val="50000"/>
              </a:spcBef>
            </a:pPr>
            <a:r>
              <a:rPr lang="en-US" altLang="zh-CN" dirty="0" smtClean="0">
                <a:hlinkClick r:id="rId4" action="ppaction://hlinkfile"/>
              </a:rPr>
              <a:t>3</a:t>
            </a:r>
            <a:r>
              <a:rPr lang="zh-CN" altLang="en-US" dirty="0" smtClean="0">
                <a:hlinkClick r:id="rId4" action="ppaction://hlinkfile"/>
              </a:rPr>
              <a:t>、</a:t>
            </a:r>
            <a:r>
              <a:rPr lang="zh-CN" altLang="en-US" dirty="0">
                <a:hlinkClick r:id="rId4" action="ppaction://hlinkfile"/>
              </a:rPr>
              <a:t>万用表</a:t>
            </a:r>
            <a:endParaRPr lang="zh-CN" alt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TotalTime>
  <Words>1686</Words>
  <Application>Microsoft Office PowerPoint</Application>
  <PresentationFormat>全屏显示(4:3)</PresentationFormat>
  <Paragraphs>203</Paragraphs>
  <Slides>42</Slides>
  <Notes>0</Notes>
  <HiddenSlides>0</HiddenSlides>
  <MMClips>0</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流畅</vt:lpstr>
      <vt:lpstr>数字电路与逻辑设计实验</vt:lpstr>
      <vt:lpstr>一、实验课概述</vt:lpstr>
      <vt:lpstr>一、实验课概述</vt:lpstr>
      <vt:lpstr>二、预习</vt:lpstr>
      <vt:lpstr>三、上课</vt:lpstr>
      <vt:lpstr>三、上课</vt:lpstr>
      <vt:lpstr>四、写实验报告</vt:lpstr>
      <vt:lpstr>五、实验考试 </vt:lpstr>
      <vt:lpstr>六、所用主要仪器</vt:lpstr>
      <vt:lpstr>PowerPoint 演示文稿</vt:lpstr>
      <vt:lpstr>1.数电实验箱</vt:lpstr>
      <vt:lpstr>1.数电实验箱</vt:lpstr>
      <vt:lpstr>2. MSO2000A&amp;DS2000A（示波器）</vt:lpstr>
      <vt:lpstr>PowerPoint 演示文稿</vt:lpstr>
      <vt:lpstr>示波器在数电实验中的使用</vt:lpstr>
      <vt:lpstr>数字通道显示界面和控制菜单</vt:lpstr>
      <vt:lpstr>常见问题调整</vt:lpstr>
      <vt:lpstr>常见问题调整</vt:lpstr>
      <vt:lpstr>常见问题调整</vt:lpstr>
      <vt:lpstr>常见问题调整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实验一</vt:lpstr>
      <vt:lpstr>实验一</vt:lpstr>
      <vt:lpstr>实验一</vt:lpstr>
      <vt:lpstr>实验一</vt:lpstr>
      <vt:lpstr>下周（国庆后）课前准备</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数字电路与逻辑设计实验</dc:title>
  <dc:creator>微软用户</dc:creator>
  <cp:lastModifiedBy>Windows 用户</cp:lastModifiedBy>
  <cp:revision>8</cp:revision>
  <dcterms:created xsi:type="dcterms:W3CDTF">2017-09-26T08:56:15Z</dcterms:created>
  <dcterms:modified xsi:type="dcterms:W3CDTF">2017-09-29T03:44:32Z</dcterms:modified>
</cp:coreProperties>
</file>